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53" r:id="rId1"/>
  </p:sldMasterIdLst>
  <p:notesMasterIdLst>
    <p:notesMasterId r:id="rId55"/>
  </p:notesMasterIdLst>
  <p:sldIdLst>
    <p:sldId id="450" r:id="rId2"/>
    <p:sldId id="451" r:id="rId3"/>
    <p:sldId id="452" r:id="rId4"/>
    <p:sldId id="453" r:id="rId5"/>
    <p:sldId id="454" r:id="rId6"/>
    <p:sldId id="355" r:id="rId7"/>
    <p:sldId id="404" r:id="rId8"/>
    <p:sldId id="406" r:id="rId9"/>
    <p:sldId id="405" r:id="rId10"/>
    <p:sldId id="408" r:id="rId11"/>
    <p:sldId id="407" r:id="rId12"/>
    <p:sldId id="409" r:id="rId13"/>
    <p:sldId id="410" r:id="rId14"/>
    <p:sldId id="411" r:id="rId15"/>
    <p:sldId id="412" r:id="rId16"/>
    <p:sldId id="413" r:id="rId17"/>
    <p:sldId id="447" r:id="rId18"/>
    <p:sldId id="414" r:id="rId19"/>
    <p:sldId id="415" r:id="rId20"/>
    <p:sldId id="416" r:id="rId21"/>
    <p:sldId id="417" r:id="rId22"/>
    <p:sldId id="418" r:id="rId23"/>
    <p:sldId id="419" r:id="rId24"/>
    <p:sldId id="448" r:id="rId25"/>
    <p:sldId id="420" r:id="rId26"/>
    <p:sldId id="421" r:id="rId27"/>
    <p:sldId id="422" r:id="rId28"/>
    <p:sldId id="423" r:id="rId29"/>
    <p:sldId id="424" r:id="rId30"/>
    <p:sldId id="425" r:id="rId31"/>
    <p:sldId id="426" r:id="rId32"/>
    <p:sldId id="427" r:id="rId33"/>
    <p:sldId id="428" r:id="rId34"/>
    <p:sldId id="429" r:id="rId35"/>
    <p:sldId id="430" r:id="rId36"/>
    <p:sldId id="431" r:id="rId37"/>
    <p:sldId id="432" r:id="rId38"/>
    <p:sldId id="433" r:id="rId39"/>
    <p:sldId id="434" r:id="rId40"/>
    <p:sldId id="435" r:id="rId41"/>
    <p:sldId id="436" r:id="rId42"/>
    <p:sldId id="437" r:id="rId43"/>
    <p:sldId id="438" r:id="rId44"/>
    <p:sldId id="439" r:id="rId45"/>
    <p:sldId id="440" r:id="rId46"/>
    <p:sldId id="449" r:id="rId47"/>
    <p:sldId id="441" r:id="rId48"/>
    <p:sldId id="442" r:id="rId49"/>
    <p:sldId id="443" r:id="rId50"/>
    <p:sldId id="444" r:id="rId51"/>
    <p:sldId id="445" r:id="rId52"/>
    <p:sldId id="446" r:id="rId53"/>
    <p:sldId id="354" r:id="rId54"/>
  </p:sldIdLst>
  <p:sldSz cx="9144000" cy="6858000" type="screen4x3"/>
  <p:notesSz cx="6858000" cy="9144000"/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666633"/>
    <a:srgbClr val="00CC99"/>
    <a:srgbClr val="A50021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08" autoAdjust="0"/>
    <p:restoredTop sz="95342" autoAdjust="0"/>
  </p:normalViewPr>
  <p:slideViewPr>
    <p:cSldViewPr>
      <p:cViewPr>
        <p:scale>
          <a:sx n="66" d="100"/>
          <a:sy n="66" d="100"/>
        </p:scale>
        <p:origin x="-1170" y="-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092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06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06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406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06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560EE80B-7A1C-4EA9-9D41-6E2180383ED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28061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圆角矩形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rgbClr val="C00000"/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7" name="矩形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7373692" y="6191250"/>
            <a:ext cx="1397921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fld id="{564CF2E0-CCC4-4E1E-9902-C3C36AB3FDA4}" type="datetimeFigureOut">
              <a:rPr lang="en-US" smtClean="0"/>
              <a:t>4/13/2015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5" name="页脚占位符 2"/>
          <p:cNvSpPr>
            <a:spLocks noGrp="1"/>
          </p:cNvSpPr>
          <p:nvPr>
            <p:ph type="ftr" sz="quarter" idx="3"/>
          </p:nvPr>
        </p:nvSpPr>
        <p:spPr>
          <a:xfrm>
            <a:off x="762000" y="6186714"/>
            <a:ext cx="2895600" cy="457200"/>
          </a:xfrm>
          <a:prstGeom prst="rect">
            <a:avLst/>
          </a:prstGeom>
        </p:spPr>
        <p:txBody>
          <a:bodyPr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zh-CN" altLang="en-US" dirty="0" smtClean="0"/>
              <a:t>复旦大学 计算机科学技术学院</a:t>
            </a:r>
            <a:endParaRPr lang="en-US" dirty="0"/>
          </a:p>
        </p:txBody>
      </p:sp>
      <p:sp>
        <p:nvSpPr>
          <p:cNvPr id="16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228600" y="6181272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1" latinLnBrk="0" hangingPunct="1"/>
            <a:fld id="{6F42FDE4-A7DD-41A7-A0A6-9B649FB43336}" type="slidenum">
              <a:rPr kumimoji="0" lang="en-US" smtClean="0"/>
              <a:t>‹#›</a:t>
            </a:fld>
            <a:endParaRPr kumimoji="0" lang="en-US" sz="1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8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534400" cy="792162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304800" y="1219200"/>
            <a:ext cx="8534400" cy="4800600"/>
          </a:xfrm>
        </p:spPr>
        <p:txBody>
          <a:bodyPr vert="horz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 dirty="0"/>
          </a:p>
        </p:txBody>
      </p:sp>
      <p:sp>
        <p:nvSpPr>
          <p:cNvPr id="7" name="日期占位符 13"/>
          <p:cNvSpPr>
            <a:spLocks noGrp="1"/>
          </p:cNvSpPr>
          <p:nvPr>
            <p:ph type="dt" sz="half" idx="2"/>
          </p:nvPr>
        </p:nvSpPr>
        <p:spPr>
          <a:xfrm>
            <a:off x="7373692" y="6191250"/>
            <a:ext cx="1397921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fld id="{564CF2E0-CCC4-4E1E-9902-C3C36AB3FDA4}" type="datetimeFigureOut">
              <a:rPr lang="en-US" smtClean="0"/>
              <a:t>4/13/2015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9" name="页脚占位符 2"/>
          <p:cNvSpPr>
            <a:spLocks noGrp="1"/>
          </p:cNvSpPr>
          <p:nvPr>
            <p:ph type="ftr" sz="quarter" idx="3"/>
          </p:nvPr>
        </p:nvSpPr>
        <p:spPr>
          <a:xfrm>
            <a:off x="762000" y="6186714"/>
            <a:ext cx="2895600" cy="457200"/>
          </a:xfrm>
          <a:prstGeom prst="rect">
            <a:avLst/>
          </a:prstGeom>
        </p:spPr>
        <p:txBody>
          <a:bodyPr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zh-CN" altLang="en-US" dirty="0" smtClean="0"/>
              <a:t>复旦大学 计算机科学技术学院</a:t>
            </a:r>
            <a:endParaRPr lang="en-US" dirty="0"/>
          </a:p>
        </p:txBody>
      </p:sp>
      <p:sp>
        <p:nvSpPr>
          <p:cNvPr id="10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228600" y="6181272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1" latinLnBrk="0" hangingPunct="1"/>
            <a:fld id="{6F42FDE4-A7DD-41A7-A0A6-9B649FB43336}" type="slidenum">
              <a:rPr kumimoji="0" lang="en-US" smtClean="0"/>
              <a:t>‹#›</a:t>
            </a:fld>
            <a:endParaRPr kumimoji="0" lang="en-US" sz="1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37E48-F533-4E5D-8A3D-38DB6F99651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979874" y="1268760"/>
            <a:ext cx="3749040" cy="5029200"/>
          </a:xfrm>
        </p:spPr>
        <p:txBody>
          <a:bodyPr vert="horz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999424" y="1268760"/>
            <a:ext cx="3749040" cy="5029200"/>
          </a:xfrm>
        </p:spPr>
        <p:txBody>
          <a:bodyPr vert="horz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6557733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43A2D-E47C-44C1-AF86-0087E607188F}" type="datetimeFigureOut">
              <a:rPr lang="zh-CN" altLang="en-US" smtClean="0"/>
              <a:t>2015-04-13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37E48-F533-4E5D-8A3D-38DB6F9965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5770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圆角矩形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rgbClr val="00B050"/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58200" cy="8382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304800" y="1219200"/>
            <a:ext cx="845820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dirty="0" smtClean="0"/>
              <a:t>第二级</a:t>
            </a:r>
          </a:p>
          <a:p>
            <a:pPr lvl="2" eaLnBrk="1" latinLnBrk="0" hangingPunct="1"/>
            <a:r>
              <a:rPr kumimoji="0" lang="zh-CN" altLang="en-US" dirty="0" smtClean="0"/>
              <a:t>第三级</a:t>
            </a:r>
          </a:p>
          <a:p>
            <a:pPr lvl="3" eaLnBrk="1" latinLnBrk="0" hangingPunct="1"/>
            <a:r>
              <a:rPr kumimoji="0" lang="zh-CN" altLang="en-US" dirty="0" smtClean="0"/>
              <a:t>第四级</a:t>
            </a:r>
          </a:p>
          <a:p>
            <a:pPr lvl="4" eaLnBrk="1" latinLnBrk="0" hangingPunct="1"/>
            <a:r>
              <a:rPr kumimoji="0" lang="zh-CN" altLang="en-US" dirty="0" smtClean="0"/>
              <a:t>第五级</a:t>
            </a:r>
            <a:endParaRPr kumimoji="0" lang="en-US" dirty="0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7373692" y="6191250"/>
            <a:ext cx="1397921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fld id="{564CF2E0-CCC4-4E1E-9902-C3C36AB3FDA4}" type="datetimeFigureOut">
              <a:rPr lang="en-US" smtClean="0"/>
              <a:t>4/13/2015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762000" y="6186714"/>
            <a:ext cx="2895600" cy="457200"/>
          </a:xfrm>
          <a:prstGeom prst="rect">
            <a:avLst/>
          </a:prstGeom>
        </p:spPr>
        <p:txBody>
          <a:bodyPr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zh-CN" altLang="en-US" dirty="0" smtClean="0"/>
              <a:t>复旦大学 计算机科学技术学院</a:t>
            </a:r>
            <a:endParaRPr lang="en-US" dirty="0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228600" y="6181272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1" latinLnBrk="0" hangingPunct="1"/>
            <a:fld id="{6F42FDE4-A7DD-41A7-A0A6-9B649FB43336}" type="slidenum">
              <a:rPr kumimoji="0" lang="en-US" smtClean="0"/>
              <a:t>‹#›</a:t>
            </a:fld>
            <a:endParaRPr kumimoji="0" lang="en-US" sz="1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4" r:id="rId1"/>
    <p:sldLayoutId id="2147484055" r:id="rId2"/>
    <p:sldLayoutId id="2147484056" r:id="rId3"/>
    <p:sldLayoutId id="2147484057" r:id="rId4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3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知识点复习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92898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574675" y="196751"/>
            <a:ext cx="8001000" cy="1216025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zh-CN" altLang="en-US" dirty="0" smtClean="0"/>
              <a:t>发音器官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67544" y="1178024"/>
            <a:ext cx="8196262" cy="4987280"/>
          </a:xfrm>
          <a:prstGeom prst="rect">
            <a:avLst/>
          </a:prstGeom>
        </p:spPr>
        <p:txBody>
          <a:bodyPr/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sz="2800" b="1" dirty="0" smtClean="0">
                <a:solidFill>
                  <a:srgbClr val="FF0000"/>
                </a:solidFill>
              </a:rPr>
              <a:t>肺</a:t>
            </a:r>
            <a:r>
              <a:rPr lang="zh-CN" altLang="en-US" sz="2800" dirty="0" smtClean="0"/>
              <a:t>（</a:t>
            </a:r>
            <a:r>
              <a:rPr lang="en-US" altLang="zh-CN" sz="2800" dirty="0" smtClean="0"/>
              <a:t>Lungs</a:t>
            </a:r>
            <a:r>
              <a:rPr lang="zh-CN" altLang="en-US" sz="2800" dirty="0" smtClean="0"/>
              <a:t>）：吸入和呼出空气，动力源</a:t>
            </a:r>
            <a:endParaRPr lang="en-US" altLang="zh-CN" sz="2800" dirty="0" smtClean="0"/>
          </a:p>
          <a:p>
            <a:pPr lvl="1" fontAlgn="auto">
              <a:spcAft>
                <a:spcPts val="0"/>
              </a:spcAft>
            </a:pPr>
            <a:r>
              <a:rPr lang="zh-CN" altLang="en-US" sz="2800" dirty="0" smtClean="0"/>
              <a:t>发声机制：短促的吸入空气，平稳呼出</a:t>
            </a:r>
          </a:p>
          <a:p>
            <a:pPr fontAlgn="auto">
              <a:spcAft>
                <a:spcPts val="0"/>
              </a:spcAft>
            </a:pPr>
            <a:endParaRPr lang="en-US" altLang="zh-CN" sz="2800" dirty="0" smtClean="0"/>
          </a:p>
          <a:p>
            <a:pPr fontAlgn="auto">
              <a:spcAft>
                <a:spcPts val="0"/>
              </a:spcAft>
            </a:pPr>
            <a:r>
              <a:rPr lang="zh-CN" altLang="en-US" sz="2800" b="1" dirty="0">
                <a:solidFill>
                  <a:srgbClr val="FF0000"/>
                </a:solidFill>
              </a:rPr>
              <a:t>喉</a:t>
            </a:r>
            <a:r>
              <a:rPr lang="zh-CN" altLang="en-US" sz="2800" dirty="0" smtClean="0"/>
              <a:t>（</a:t>
            </a:r>
            <a:r>
              <a:rPr lang="en-US" altLang="zh-CN" sz="2800" dirty="0" smtClean="0"/>
              <a:t>Larynx</a:t>
            </a:r>
            <a:r>
              <a:rPr lang="zh-CN" altLang="en-US" sz="2800" dirty="0" smtClean="0"/>
              <a:t>）：</a:t>
            </a:r>
            <a:endParaRPr lang="en-US" altLang="zh-CN" sz="2800" dirty="0" smtClean="0"/>
          </a:p>
          <a:p>
            <a:pPr lvl="1" fontAlgn="auto">
              <a:spcAft>
                <a:spcPts val="0"/>
              </a:spcAft>
            </a:pPr>
            <a:r>
              <a:rPr lang="zh-CN" altLang="en-US" sz="2800" dirty="0" smtClean="0"/>
              <a:t>控制两片声带之间的大小</a:t>
            </a:r>
            <a:r>
              <a:rPr lang="en-US" altLang="zh-CN" sz="2800" dirty="0" smtClean="0"/>
              <a:t>  —  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声门</a:t>
            </a:r>
          </a:p>
          <a:p>
            <a:pPr lvl="1" fontAlgn="auto">
              <a:spcAft>
                <a:spcPts val="0"/>
              </a:spcAft>
            </a:pPr>
            <a:r>
              <a:rPr lang="zh-CN" altLang="en-US" sz="2800" dirty="0" smtClean="0"/>
              <a:t>发声时，声带阻碍气流</a:t>
            </a:r>
            <a:endParaRPr lang="en-US" altLang="zh-CN" sz="2800" dirty="0" smtClean="0"/>
          </a:p>
          <a:p>
            <a:pPr lvl="1" fontAlgn="auto">
              <a:spcAft>
                <a:spcPts val="0"/>
              </a:spcAft>
            </a:pPr>
            <a:r>
              <a:rPr lang="zh-CN" altLang="en-US" sz="2800" dirty="0" smtClean="0"/>
              <a:t>发浊音时，声带收缩，形成自激振动</a:t>
            </a:r>
          </a:p>
          <a:p>
            <a:pPr lvl="1" fontAlgn="auto">
              <a:spcAft>
                <a:spcPts val="0"/>
              </a:spcAft>
            </a:pPr>
            <a:r>
              <a:rPr lang="zh-CN" altLang="en-US" sz="2800" dirty="0" smtClean="0"/>
              <a:t>气流压力造成声门交替关闭和被冲开</a:t>
            </a:r>
            <a:endParaRPr lang="en-US" altLang="zh-CN" sz="2800" dirty="0" smtClean="0"/>
          </a:p>
          <a:p>
            <a:pPr fontAlgn="auto">
              <a:spcAft>
                <a:spcPts val="0"/>
              </a:spcAft>
            </a:pPr>
            <a:endParaRPr lang="en-US" altLang="zh-CN" sz="3000" dirty="0" smtClean="0"/>
          </a:p>
          <a:p>
            <a:pPr fontAlgn="auto">
              <a:spcAft>
                <a:spcPts val="0"/>
              </a:spcAft>
            </a:pPr>
            <a:r>
              <a:rPr lang="zh-CN" altLang="en-US" sz="3000" b="1" dirty="0" smtClean="0">
                <a:solidFill>
                  <a:srgbClr val="FF0000"/>
                </a:solidFill>
              </a:rPr>
              <a:t>声道</a:t>
            </a:r>
            <a:r>
              <a:rPr lang="zh-CN" altLang="en-US" sz="3000" dirty="0" smtClean="0"/>
              <a:t>（</a:t>
            </a:r>
            <a:r>
              <a:rPr lang="en-US" altLang="zh-CN" sz="3000" dirty="0" smtClean="0"/>
              <a:t>Vocal Tract</a:t>
            </a:r>
            <a:r>
              <a:rPr lang="zh-CN" altLang="en-US" sz="3000" dirty="0" smtClean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6799630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9" y="1340768"/>
            <a:ext cx="3096344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40768"/>
            <a:ext cx="2880320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9"/>
          <p:cNvSpPr>
            <a:spLocks noChangeArrowheads="1"/>
          </p:cNvSpPr>
          <p:nvPr/>
        </p:nvSpPr>
        <p:spPr bwMode="auto">
          <a:xfrm>
            <a:off x="755576" y="5518973"/>
            <a:ext cx="248818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</a:rPr>
              <a:t>superior view </a:t>
            </a:r>
          </a:p>
          <a:p>
            <a:r>
              <a:rPr lang="en-US" altLang="zh-CN" dirty="0">
                <a:solidFill>
                  <a:srgbClr val="000000"/>
                </a:solidFill>
              </a:rPr>
              <a:t>(bottom = anterior)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9" name="矩形 10"/>
          <p:cNvSpPr>
            <a:spLocks noChangeArrowheads="1"/>
          </p:cNvSpPr>
          <p:nvPr/>
        </p:nvSpPr>
        <p:spPr bwMode="auto">
          <a:xfrm>
            <a:off x="5987652" y="5519192"/>
            <a:ext cx="21526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</a:rPr>
              <a:t>lateral view </a:t>
            </a:r>
          </a:p>
          <a:p>
            <a:r>
              <a:rPr lang="en-US" altLang="zh-CN" dirty="0">
                <a:solidFill>
                  <a:srgbClr val="000000"/>
                </a:solidFill>
              </a:rPr>
              <a:t>(left = posterior)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574675" y="188641"/>
            <a:ext cx="8001000" cy="72008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zh-CN" altLang="en-US" smtClean="0"/>
              <a:t>喉（</a:t>
            </a:r>
            <a:r>
              <a:rPr lang="en-US" altLang="zh-CN" smtClean="0"/>
              <a:t>Larynx</a:t>
            </a:r>
            <a:r>
              <a:rPr lang="zh-CN" altLang="en-US" smtClean="0"/>
              <a:t>）的图片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672439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40" y="707579"/>
            <a:ext cx="8708171" cy="545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20072" y="1772816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声襞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01101" y="248418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声门</a:t>
            </a:r>
            <a:endParaRPr lang="en-US" altLang="zh-CN" sz="1600" dirty="0" smtClean="0"/>
          </a:p>
          <a:p>
            <a:r>
              <a:rPr lang="zh-CN" altLang="en-US" sz="1600" dirty="0" smtClean="0"/>
              <a:t>裂缝</a:t>
            </a:r>
            <a:endParaRPr lang="zh-CN" alt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5201101" y="3645024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环状</a:t>
            </a:r>
            <a:endParaRPr lang="en-US" altLang="zh-CN" sz="1600" dirty="0" smtClean="0"/>
          </a:p>
          <a:p>
            <a:r>
              <a:rPr lang="zh-CN" altLang="en-US" sz="1600" dirty="0" smtClean="0"/>
              <a:t>软骨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553365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685800" y="188640"/>
            <a:ext cx="7772400" cy="1143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zh-CN" altLang="en-US" dirty="0" smtClean="0"/>
              <a:t>沿水平和垂直方向声带和气流运动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7808" y="1426517"/>
            <a:ext cx="7630616" cy="50988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693796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96752"/>
            <a:ext cx="8892480" cy="473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15448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1196752"/>
            <a:ext cx="8820472" cy="4594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26086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528" y="1968624"/>
            <a:ext cx="8460234" cy="455672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74675" y="188640"/>
            <a:ext cx="8001000" cy="2448272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zh-CN" altLang="en-US" dirty="0" smtClean="0"/>
              <a:t>声道（舌位</a:t>
            </a:r>
            <a:r>
              <a:rPr lang="en-US" altLang="zh-CN" dirty="0" smtClean="0"/>
              <a:t>-</a:t>
            </a:r>
            <a:r>
              <a:rPr lang="zh-CN" altLang="en-US" dirty="0" smtClean="0"/>
              <a:t>共振腔）</a:t>
            </a:r>
            <a:endParaRPr lang="en-US" altLang="zh-CN" dirty="0" smtClean="0"/>
          </a:p>
          <a:p>
            <a:pPr algn="ctr" fontAlgn="auto">
              <a:spcAft>
                <a:spcPts val="0"/>
              </a:spcAft>
            </a:pPr>
            <a:endParaRPr lang="en-US" altLang="zh-CN" sz="2800" dirty="0" smtClean="0"/>
          </a:p>
          <a:p>
            <a:pPr algn="ctr" fontAlgn="auto">
              <a:spcAft>
                <a:spcPts val="0"/>
              </a:spcAft>
            </a:pPr>
            <a:endParaRPr lang="en-US" altLang="zh-CN" sz="2800" dirty="0" smtClean="0"/>
          </a:p>
          <a:p>
            <a:pPr algn="ctr" fontAlgn="auto">
              <a:spcAft>
                <a:spcPts val="0"/>
              </a:spcAft>
            </a:pPr>
            <a:r>
              <a:rPr lang="zh-CN" altLang="en-US" sz="2800" dirty="0" smtClean="0"/>
              <a:t>元音（浊音）    爆破音    摩擦音（清音）</a:t>
            </a:r>
            <a:endParaRPr lang="zh-CN" alt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7213275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116632"/>
            <a:ext cx="8534400" cy="792162"/>
          </a:xfrm>
        </p:spPr>
        <p:txBody>
          <a:bodyPr/>
          <a:lstStyle/>
          <a:p>
            <a:pPr algn="ctr"/>
            <a:r>
              <a:rPr lang="zh-CN" altLang="en-US" dirty="0"/>
              <a:t>内容提要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3200" dirty="0"/>
              <a:t>发音器官与部位</a:t>
            </a:r>
            <a:endParaRPr lang="en-US" altLang="zh-CN" sz="3200" dirty="0"/>
          </a:p>
          <a:p>
            <a:pPr>
              <a:lnSpc>
                <a:spcPct val="200000"/>
              </a:lnSpc>
            </a:pPr>
            <a:r>
              <a:rPr lang="zh-CN" altLang="en-US" sz="3200" b="1" dirty="0">
                <a:solidFill>
                  <a:srgbClr val="FF0000"/>
                </a:solidFill>
              </a:rPr>
              <a:t>语音产生与分类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3200" dirty="0"/>
              <a:t>语谱</a:t>
            </a:r>
            <a:r>
              <a:rPr lang="zh-CN" altLang="en-US" sz="3200" dirty="0" smtClean="0"/>
              <a:t>图</a:t>
            </a:r>
            <a:r>
              <a:rPr lang="zh-CN" altLang="en-US" sz="3200" dirty="0"/>
              <a:t>及</a:t>
            </a:r>
            <a:r>
              <a:rPr lang="zh-CN" altLang="en-US" sz="3200" dirty="0" smtClean="0"/>
              <a:t>音素</a:t>
            </a:r>
            <a:endParaRPr lang="en-US" altLang="zh-CN" sz="3200" dirty="0" smtClean="0"/>
          </a:p>
          <a:p>
            <a:pPr>
              <a:lnSpc>
                <a:spcPct val="200000"/>
              </a:lnSpc>
            </a:pPr>
            <a:r>
              <a:rPr lang="zh-CN" altLang="en-US" sz="3200" dirty="0"/>
              <a:t>语音信号感知</a:t>
            </a:r>
          </a:p>
        </p:txBody>
      </p:sp>
    </p:spTree>
    <p:extLst>
      <p:ext uri="{BB962C8B-B14F-4D97-AF65-F5344CB8AC3E}">
        <p14:creationId xmlns:p14="http://schemas.microsoft.com/office/powerpoint/2010/main" val="32847809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74675" y="188640"/>
            <a:ext cx="8001000" cy="9144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zh-CN" altLang="en-US" dirty="0"/>
              <a:t>语音的产生和分类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980728"/>
            <a:ext cx="8515350" cy="506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4100268" y="3409255"/>
            <a:ext cx="5437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400" b="1" dirty="0" smtClean="0">
                <a:solidFill>
                  <a:srgbClr val="0000FF"/>
                </a:solidFill>
                <a:latin typeface="华文楷体" pitchFamily="2" charset="-122"/>
                <a:ea typeface="华文楷体" pitchFamily="2" charset="-122"/>
              </a:rPr>
              <a:t>声道</a:t>
            </a:r>
            <a:endParaRPr lang="zh-CN" altLang="en-US" sz="1400" b="1" dirty="0">
              <a:solidFill>
                <a:srgbClr val="0000FF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3657600" y="2636912"/>
            <a:ext cx="5445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rgbClr val="0000FF"/>
                </a:solidFill>
                <a:latin typeface="华文楷体" pitchFamily="2" charset="-122"/>
                <a:ea typeface="华文楷体" pitchFamily="2" charset="-122"/>
              </a:rPr>
              <a:t>鼻腔</a:t>
            </a:r>
          </a:p>
        </p:txBody>
      </p:sp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3646488" y="3121025"/>
            <a:ext cx="5445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rgbClr val="0000FF"/>
                </a:solidFill>
                <a:latin typeface="华文楷体" pitchFamily="2" charset="-122"/>
                <a:ea typeface="华文楷体" pitchFamily="2" charset="-122"/>
              </a:rPr>
              <a:t>口腔</a:t>
            </a:r>
          </a:p>
        </p:txBody>
      </p:sp>
      <p:sp>
        <p:nvSpPr>
          <p:cNvPr id="10" name="TextBox 8"/>
          <p:cNvSpPr txBox="1">
            <a:spLocks noChangeArrowheads="1"/>
          </p:cNvSpPr>
          <p:nvPr/>
        </p:nvSpPr>
        <p:spPr bwMode="auto">
          <a:xfrm>
            <a:off x="3257845" y="3480503"/>
            <a:ext cx="3635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rgbClr val="0000FF"/>
                </a:solidFill>
                <a:latin typeface="华文楷体" pitchFamily="2" charset="-122"/>
                <a:ea typeface="华文楷体" pitchFamily="2" charset="-122"/>
              </a:rPr>
              <a:t>咽</a:t>
            </a:r>
          </a:p>
        </p:txBody>
      </p:sp>
      <p:sp>
        <p:nvSpPr>
          <p:cNvPr id="11" name="TextBox 9"/>
          <p:cNvSpPr txBox="1">
            <a:spLocks noChangeArrowheads="1"/>
          </p:cNvSpPr>
          <p:nvPr/>
        </p:nvSpPr>
        <p:spPr bwMode="auto">
          <a:xfrm>
            <a:off x="4206875" y="3913113"/>
            <a:ext cx="365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rgbClr val="0000FF"/>
                </a:solidFill>
                <a:latin typeface="华文楷体" pitchFamily="2" charset="-122"/>
                <a:ea typeface="华文楷体" pitchFamily="2" charset="-122"/>
              </a:rPr>
              <a:t>喉</a:t>
            </a:r>
          </a:p>
        </p:txBody>
      </p:sp>
      <p:sp>
        <p:nvSpPr>
          <p:cNvPr id="12" name="TextBox 10"/>
          <p:cNvSpPr txBox="1">
            <a:spLocks noChangeArrowheads="1"/>
          </p:cNvSpPr>
          <p:nvPr/>
        </p:nvSpPr>
        <p:spPr bwMode="auto">
          <a:xfrm>
            <a:off x="4206875" y="4705201"/>
            <a:ext cx="365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400" b="1">
                <a:solidFill>
                  <a:srgbClr val="0000FF"/>
                </a:solidFill>
                <a:latin typeface="华文楷体" pitchFamily="2" charset="-122"/>
                <a:ea typeface="华文楷体" pitchFamily="2" charset="-122"/>
              </a:rPr>
              <a:t>肺</a:t>
            </a:r>
          </a:p>
        </p:txBody>
      </p:sp>
    </p:spTree>
    <p:extLst>
      <p:ext uri="{BB962C8B-B14F-4D97-AF65-F5344CB8AC3E}">
        <p14:creationId xmlns:p14="http://schemas.microsoft.com/office/powerpoint/2010/main" val="36675024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26"/>
          <p:cNvSpPr txBox="1">
            <a:spLocks noChangeArrowheads="1"/>
          </p:cNvSpPr>
          <p:nvPr/>
        </p:nvSpPr>
        <p:spPr>
          <a:xfrm>
            <a:off x="574675" y="188640"/>
            <a:ext cx="8001000" cy="1216025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zh-CN" altLang="en-US" smtClean="0"/>
              <a:t>声源</a:t>
            </a:r>
            <a:endParaRPr lang="zh-CN" altLang="en-US" dirty="0" smtClean="0"/>
          </a:p>
        </p:txBody>
      </p:sp>
      <p:sp>
        <p:nvSpPr>
          <p:cNvPr id="6" name="Rectangle 1027"/>
          <p:cNvSpPr txBox="1">
            <a:spLocks noChangeArrowheads="1"/>
          </p:cNvSpPr>
          <p:nvPr/>
        </p:nvSpPr>
        <p:spPr>
          <a:xfrm>
            <a:off x="395536" y="1484784"/>
            <a:ext cx="8424936" cy="4267200"/>
          </a:xfrm>
          <a:prstGeom prst="rect">
            <a:avLst/>
          </a:prstGeom>
        </p:spPr>
        <p:txBody>
          <a:bodyPr/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sz="3200" dirty="0" smtClean="0"/>
              <a:t>产生语音的三种声源类型</a:t>
            </a:r>
            <a:endParaRPr lang="en-US" altLang="zh-CN" sz="3200" dirty="0" smtClean="0"/>
          </a:p>
          <a:p>
            <a:pPr lvl="1" fontAlgn="auto">
              <a:spcAft>
                <a:spcPts val="0"/>
              </a:spcAft>
            </a:pPr>
            <a:r>
              <a:rPr lang="zh-CN" altLang="en-US" sz="3200" dirty="0" smtClean="0"/>
              <a:t>周期性 </a:t>
            </a:r>
            <a:r>
              <a:rPr lang="en-US" altLang="zh-CN" sz="3200" dirty="0" smtClean="0"/>
              <a:t>– periodic (voiced </a:t>
            </a:r>
            <a:r>
              <a:rPr lang="zh-CN" altLang="en-US" sz="3200" dirty="0" smtClean="0"/>
              <a:t>浊音</a:t>
            </a:r>
            <a:r>
              <a:rPr lang="en-US" altLang="zh-CN" sz="3200" dirty="0" smtClean="0"/>
              <a:t>)</a:t>
            </a:r>
            <a:endParaRPr lang="zh-CN" altLang="en-US" sz="3200" dirty="0" smtClean="0"/>
          </a:p>
          <a:p>
            <a:pPr lvl="1" fontAlgn="auto">
              <a:spcAft>
                <a:spcPts val="0"/>
              </a:spcAft>
            </a:pPr>
            <a:r>
              <a:rPr lang="zh-CN" altLang="en-US" sz="3200" dirty="0" smtClean="0"/>
              <a:t>噪音 </a:t>
            </a:r>
            <a:r>
              <a:rPr lang="en-US" altLang="zh-CN" sz="3200" dirty="0" smtClean="0"/>
              <a:t>– noise </a:t>
            </a:r>
            <a:r>
              <a:rPr lang="zh-CN" altLang="en-US" sz="3200" dirty="0" smtClean="0"/>
              <a:t>（</a:t>
            </a:r>
            <a:r>
              <a:rPr lang="en-US" altLang="zh-CN" sz="3200" dirty="0" smtClean="0"/>
              <a:t>unvoiced </a:t>
            </a:r>
            <a:r>
              <a:rPr lang="zh-CN" altLang="en-US" sz="3200" dirty="0" smtClean="0"/>
              <a:t>清音）</a:t>
            </a:r>
          </a:p>
          <a:p>
            <a:pPr lvl="1" fontAlgn="auto">
              <a:spcAft>
                <a:spcPts val="0"/>
              </a:spcAft>
            </a:pPr>
            <a:r>
              <a:rPr lang="zh-CN" altLang="en-US" sz="3200" dirty="0" smtClean="0"/>
              <a:t>脉冲 </a:t>
            </a:r>
            <a:r>
              <a:rPr lang="en-US" altLang="zh-CN" sz="3200" dirty="0"/>
              <a:t>–</a:t>
            </a:r>
            <a:r>
              <a:rPr lang="en-US" altLang="zh-CN" sz="3200" dirty="0" smtClean="0"/>
              <a:t> impulsive</a:t>
            </a:r>
            <a:endParaRPr lang="zh-CN" altLang="en-US" sz="3200" dirty="0" smtClean="0"/>
          </a:p>
          <a:p>
            <a:pPr fontAlgn="auto">
              <a:spcAft>
                <a:spcPts val="0"/>
              </a:spcAft>
            </a:pPr>
            <a:endParaRPr lang="zh-CN" altLang="en-US" sz="3200" dirty="0" smtClean="0"/>
          </a:p>
          <a:p>
            <a:pPr fontAlgn="auto">
              <a:spcAft>
                <a:spcPts val="0"/>
              </a:spcAft>
            </a:pPr>
            <a:r>
              <a:rPr lang="en-US" altLang="zh-CN" sz="3200" dirty="0" smtClean="0"/>
              <a:t>Shop</a:t>
            </a:r>
            <a:r>
              <a:rPr lang="zh-CN" altLang="en-US" sz="3200" dirty="0" smtClean="0"/>
              <a:t>的发音：</a:t>
            </a:r>
            <a:r>
              <a:rPr lang="en-US" altLang="zh-CN" sz="3200" dirty="0" err="1" smtClean="0"/>
              <a:t>Sh</a:t>
            </a:r>
            <a:r>
              <a:rPr lang="en-US" altLang="zh-CN" sz="3200" dirty="0" smtClean="0"/>
              <a:t>-o-p</a:t>
            </a:r>
          </a:p>
          <a:p>
            <a:pPr lvl="1" fontAlgn="auto">
              <a:spcAft>
                <a:spcPts val="0"/>
              </a:spcAft>
            </a:pPr>
            <a:r>
              <a:rPr lang="zh-CN" altLang="en-US" sz="3200" dirty="0" smtClean="0"/>
              <a:t>音素（</a:t>
            </a:r>
            <a:r>
              <a:rPr lang="en-US" altLang="zh-CN" sz="3200" dirty="0" smtClean="0"/>
              <a:t>phoneme</a:t>
            </a:r>
            <a:r>
              <a:rPr lang="zh-CN" altLang="en-US" sz="3200" dirty="0" smtClean="0"/>
              <a:t>）：构成语言的基本单元</a:t>
            </a:r>
          </a:p>
        </p:txBody>
      </p:sp>
    </p:spTree>
    <p:extLst>
      <p:ext uri="{BB962C8B-B14F-4D97-AF65-F5344CB8AC3E}">
        <p14:creationId xmlns:p14="http://schemas.microsoft.com/office/powerpoint/2010/main" val="24063292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>
          <a:xfrm>
            <a:off x="304800" y="332656"/>
            <a:ext cx="8534400" cy="6048672"/>
          </a:xfrm>
        </p:spPr>
        <p:txBody>
          <a:bodyPr/>
          <a:lstStyle/>
          <a:p>
            <a:r>
              <a:rPr lang="zh-CN" altLang="en-US" b="1" dirty="0" smtClean="0"/>
              <a:t>信号分类：</a:t>
            </a:r>
            <a:endParaRPr lang="en-US" altLang="zh-CN" b="1" dirty="0" smtClean="0"/>
          </a:p>
          <a:p>
            <a:pPr marL="320040" lvl="1" indent="0">
              <a:buNone/>
            </a:pPr>
            <a:r>
              <a:rPr lang="zh-CN" altLang="en-US" dirty="0"/>
              <a:t>连续时间信号</a:t>
            </a:r>
            <a:r>
              <a:rPr lang="zh-CN" altLang="en-US" dirty="0" smtClean="0"/>
              <a:t>、离散时间信号</a:t>
            </a:r>
            <a:r>
              <a:rPr lang="en-US" altLang="zh-CN" dirty="0" smtClean="0"/>
              <a:t>{</a:t>
            </a:r>
            <a:r>
              <a:rPr lang="zh-CN" altLang="en-US" dirty="0" smtClean="0"/>
              <a:t>幅值连续、</a:t>
            </a:r>
            <a:r>
              <a:rPr lang="zh-CN" altLang="en-US" dirty="0"/>
              <a:t>幅值</a:t>
            </a:r>
            <a:r>
              <a:rPr lang="zh-CN" altLang="en-US" dirty="0" smtClean="0"/>
              <a:t>离散</a:t>
            </a:r>
            <a:r>
              <a:rPr lang="en-US" altLang="zh-CN" dirty="0" smtClean="0"/>
              <a:t>}</a:t>
            </a:r>
            <a:r>
              <a:rPr lang="zh-CN" altLang="en-US" dirty="0" smtClean="0"/>
              <a:t>、周期</a:t>
            </a:r>
            <a:r>
              <a:rPr lang="zh-CN" altLang="en-US" dirty="0"/>
              <a:t>信号</a:t>
            </a:r>
            <a:r>
              <a:rPr lang="zh-CN" altLang="en-US" dirty="0" smtClean="0"/>
              <a:t>、非周期信号</a:t>
            </a:r>
            <a:endParaRPr lang="en-US" altLang="zh-CN" dirty="0" smtClean="0"/>
          </a:p>
          <a:p>
            <a:r>
              <a:rPr lang="zh-CN" altLang="en-US" b="1" dirty="0" smtClean="0"/>
              <a:t>卷积计算：</a:t>
            </a:r>
            <a:endParaRPr lang="en-US" altLang="zh-CN" b="1" dirty="0" smtClean="0"/>
          </a:p>
          <a:p>
            <a:pPr lvl="1"/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b="1" dirty="0" smtClean="0"/>
              <a:t>系统</a:t>
            </a:r>
            <a:r>
              <a:rPr lang="zh-CN" altLang="en-US" dirty="0" smtClean="0"/>
              <a:t>：线性时不变系统；因果系统</a:t>
            </a:r>
            <a:endParaRPr lang="en-US" altLang="zh-CN" dirty="0" smtClean="0"/>
          </a:p>
          <a:p>
            <a:r>
              <a:rPr lang="zh-CN" altLang="en-US" b="1" dirty="0" smtClean="0"/>
              <a:t>傅里叶变换：</a:t>
            </a:r>
            <a:endParaRPr lang="en-US" altLang="zh-CN" b="1" dirty="0"/>
          </a:p>
          <a:p>
            <a:pPr marL="320040" lvl="1" indent="0">
              <a:buNone/>
            </a:pPr>
            <a:r>
              <a:rPr lang="en-US" altLang="zh-CN" dirty="0" smtClean="0"/>
              <a:t>4</a:t>
            </a:r>
            <a:r>
              <a:rPr lang="zh-CN" altLang="en-US" dirty="0" smtClean="0"/>
              <a:t>种情况：连续性、周期性；</a:t>
            </a:r>
            <a:r>
              <a:rPr lang="en-US" altLang="zh-CN" dirty="0" smtClean="0"/>
              <a:t>CTFT</a:t>
            </a:r>
            <a:r>
              <a:rPr lang="zh-CN" altLang="en-US" dirty="0" smtClean="0"/>
              <a:t>、</a:t>
            </a:r>
            <a:r>
              <a:rPr lang="en-US" altLang="zh-CN" dirty="0" smtClean="0"/>
              <a:t>DTFT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CFS</a:t>
            </a:r>
            <a:r>
              <a:rPr lang="zh-CN" altLang="en-US" dirty="0" smtClean="0"/>
              <a:t>、</a:t>
            </a:r>
            <a:r>
              <a:rPr lang="en-US" altLang="zh-CN" dirty="0" smtClean="0"/>
              <a:t>DFS</a:t>
            </a:r>
          </a:p>
          <a:p>
            <a:pPr marL="320040" lvl="1" indent="0">
              <a:buNone/>
            </a:pPr>
            <a:r>
              <a:rPr lang="en-US" altLang="zh-CN" dirty="0" smtClean="0"/>
              <a:t>DFT/FFT</a:t>
            </a:r>
          </a:p>
          <a:p>
            <a:r>
              <a:rPr lang="en-US" altLang="zh-CN" b="1" dirty="0" smtClean="0"/>
              <a:t>Z</a:t>
            </a:r>
            <a:r>
              <a:rPr lang="zh-CN" altLang="en-US" b="1" dirty="0" smtClean="0"/>
              <a:t>变换及</a:t>
            </a:r>
            <a:r>
              <a:rPr lang="en-US" altLang="zh-CN" b="1" dirty="0" err="1" smtClean="0"/>
              <a:t>RoC</a:t>
            </a:r>
            <a:r>
              <a:rPr lang="zh-CN" altLang="en-US" b="1" dirty="0" smtClean="0"/>
              <a:t>：</a:t>
            </a:r>
            <a:endParaRPr lang="en-US" altLang="zh-CN" b="1" dirty="0" smtClean="0"/>
          </a:p>
          <a:p>
            <a:r>
              <a:rPr lang="zh-CN" altLang="en-US" b="1" dirty="0" smtClean="0"/>
              <a:t>数字滤波器</a:t>
            </a:r>
            <a:r>
              <a:rPr lang="zh-CN" altLang="en-US" dirty="0" smtClean="0"/>
              <a:t>：</a:t>
            </a:r>
            <a:r>
              <a:rPr lang="en-US" altLang="zh-CN" dirty="0" smtClean="0"/>
              <a:t>FIR</a:t>
            </a:r>
            <a:r>
              <a:rPr lang="zh-CN" altLang="en-US" dirty="0" smtClean="0"/>
              <a:t>、</a:t>
            </a:r>
            <a:r>
              <a:rPr lang="en-US" altLang="zh-CN" dirty="0" smtClean="0"/>
              <a:t>IIR</a:t>
            </a:r>
            <a:endParaRPr lang="en-US" altLang="zh-CN" dirty="0"/>
          </a:p>
          <a:p>
            <a:r>
              <a:rPr lang="zh-CN" altLang="en-US" b="1" dirty="0" smtClean="0"/>
              <a:t>数字化</a:t>
            </a:r>
            <a:r>
              <a:rPr lang="zh-CN" altLang="en-US" dirty="0" smtClean="0"/>
              <a:t>：采样定理</a:t>
            </a:r>
            <a:endParaRPr lang="zh-CN" altLang="en-US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7134273"/>
              </p:ext>
            </p:extLst>
          </p:nvPr>
        </p:nvGraphicFramePr>
        <p:xfrm>
          <a:off x="2195736" y="2009547"/>
          <a:ext cx="4736852" cy="6993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46" name="Equation" r:id="rId3" imgW="2235200" imgH="330200" progId="Equation.DSMT4">
                  <p:embed/>
                </p:oleObj>
              </mc:Choice>
              <mc:Fallback>
                <p:oleObj name="Equation" r:id="rId3" imgW="2235200" imgH="330200" progId="Equation.DSMT4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736" y="2009547"/>
                        <a:ext cx="4736852" cy="6993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53828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95536" y="1484784"/>
            <a:ext cx="8348662" cy="3168352"/>
          </a:xfrm>
          <a:prstGeom prst="rect">
            <a:avLst/>
          </a:prstGeom>
        </p:spPr>
        <p:txBody>
          <a:bodyPr/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CN" sz="2400" i="1" dirty="0" smtClean="0"/>
              <a:t>g</a:t>
            </a:r>
            <a:r>
              <a:rPr lang="en-US" altLang="zh-CN" sz="2400" dirty="0" smtClean="0"/>
              <a:t>(</a:t>
            </a:r>
            <a:r>
              <a:rPr lang="en-US" altLang="zh-CN" sz="2400" i="1" dirty="0" smtClean="0"/>
              <a:t>n</a:t>
            </a:r>
            <a:r>
              <a:rPr lang="en-US" altLang="zh-CN" sz="2400" dirty="0" smtClean="0"/>
              <a:t>): </a:t>
            </a:r>
            <a:r>
              <a:rPr lang="zh-CN" altLang="en-US" sz="2400" dirty="0" smtClean="0"/>
              <a:t>一个基音周期波形；</a:t>
            </a:r>
            <a:r>
              <a:rPr lang="en-US" altLang="zh-CN" sz="2400" i="1" dirty="0" smtClean="0"/>
              <a:t>w</a:t>
            </a:r>
            <a:r>
              <a:rPr lang="en-US" altLang="zh-CN" sz="2400" dirty="0" smtClean="0"/>
              <a:t>[</a:t>
            </a:r>
            <a:r>
              <a:rPr lang="en-US" altLang="zh-CN" sz="2400" i="1" dirty="0" smtClean="0"/>
              <a:t>n</a:t>
            </a:r>
            <a:r>
              <a:rPr lang="en-US" altLang="zh-CN" sz="2400" dirty="0" smtClean="0"/>
              <a:t>,</a:t>
            </a:r>
            <a:r>
              <a:rPr lang="en-US" altLang="zh-CN" sz="2400" i="1" dirty="0" smtClean="0">
                <a:sym typeface="Symbol" pitchFamily="18" charset="2"/>
              </a:rPr>
              <a:t></a:t>
            </a:r>
            <a:r>
              <a:rPr lang="en-US" altLang="zh-CN" sz="2400" dirty="0" smtClean="0"/>
              <a:t>]: </a:t>
            </a:r>
            <a:r>
              <a:rPr lang="zh-CN" altLang="en-US" sz="2400" dirty="0" smtClean="0"/>
              <a:t>窗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有限长短序列</a:t>
            </a:r>
            <a:r>
              <a:rPr lang="en-US" altLang="zh-CN" sz="2400" dirty="0" smtClean="0"/>
              <a:t>)</a:t>
            </a:r>
            <a:endParaRPr lang="zh-CN" altLang="en-US" sz="2400" dirty="0" smtClean="0"/>
          </a:p>
          <a:p>
            <a:pPr fontAlgn="auto">
              <a:spcAft>
                <a:spcPts val="0"/>
              </a:spcAft>
            </a:pPr>
            <a:r>
              <a:rPr lang="en-US" altLang="zh-CN" sz="2400" i="1" dirty="0" smtClean="0"/>
              <a:t>T</a:t>
            </a:r>
            <a:r>
              <a:rPr lang="en-US" altLang="zh-CN" sz="2400" dirty="0" smtClean="0"/>
              <a:t>: </a:t>
            </a:r>
            <a:r>
              <a:rPr lang="zh-CN" altLang="en-US" sz="2400" dirty="0" smtClean="0"/>
              <a:t>基音周期。</a:t>
            </a:r>
            <a:r>
              <a:rPr lang="zh-CN" altLang="en-US" sz="2400" i="1" dirty="0" smtClean="0">
                <a:sym typeface="Symbol" pitchFamily="18" charset="2"/>
              </a:rPr>
              <a:t></a:t>
            </a:r>
            <a:r>
              <a:rPr lang="en-US" altLang="zh-CN" sz="2400" i="1" baseline="-30000" dirty="0" smtClean="0"/>
              <a:t>k</a:t>
            </a:r>
            <a:r>
              <a:rPr lang="en-US" altLang="zh-CN" sz="2400" dirty="0" smtClean="0"/>
              <a:t>=</a:t>
            </a:r>
            <a:r>
              <a:rPr lang="en-US" altLang="zh-CN" sz="2400" i="1" dirty="0" smtClean="0"/>
              <a:t>k</a:t>
            </a:r>
            <a:r>
              <a:rPr lang="en-US" altLang="zh-CN" sz="2400" dirty="0" smtClean="0"/>
              <a:t>(2</a:t>
            </a:r>
            <a:r>
              <a:rPr lang="en-US" altLang="zh-CN" sz="2400" i="1" dirty="0" smtClean="0">
                <a:sym typeface="Symbol" pitchFamily="18" charset="2"/>
              </a:rPr>
              <a:t></a:t>
            </a:r>
            <a:r>
              <a:rPr lang="en-US" altLang="zh-CN" sz="2400" dirty="0" smtClean="0"/>
              <a:t>/</a:t>
            </a:r>
            <a:r>
              <a:rPr lang="en-US" altLang="zh-CN" sz="2400" i="1" dirty="0" smtClean="0"/>
              <a:t>T</a:t>
            </a:r>
            <a:r>
              <a:rPr lang="en-US" altLang="zh-CN" sz="2400" dirty="0" smtClean="0"/>
              <a:t>) : </a:t>
            </a:r>
            <a:r>
              <a:rPr lang="zh-CN" altLang="en-US" sz="2400" dirty="0" smtClean="0"/>
              <a:t>谐波频率</a:t>
            </a:r>
            <a:endParaRPr lang="en-US" altLang="zh-CN" sz="2400" dirty="0" smtClean="0"/>
          </a:p>
          <a:p>
            <a:pPr fontAlgn="auto">
              <a:spcAft>
                <a:spcPts val="0"/>
              </a:spcAft>
            </a:pPr>
            <a:endParaRPr lang="en-US" altLang="zh-CN" sz="2400" dirty="0" smtClean="0"/>
          </a:p>
          <a:p>
            <a:pPr fontAlgn="auto">
              <a:spcAft>
                <a:spcPts val="0"/>
              </a:spcAft>
            </a:pPr>
            <a:r>
              <a:rPr lang="zh-CN" altLang="en-US" sz="2400" dirty="0" smtClean="0"/>
              <a:t>周期序列：</a:t>
            </a:r>
            <a:endParaRPr lang="en-US" altLang="zh-CN" sz="2400" dirty="0" smtClean="0"/>
          </a:p>
          <a:p>
            <a:pPr fontAlgn="auto">
              <a:spcAft>
                <a:spcPts val="0"/>
              </a:spcAft>
              <a:buFont typeface="Wingdings" pitchFamily="2" charset="2"/>
              <a:buNone/>
            </a:pPr>
            <a:r>
              <a:rPr lang="zh-CN" altLang="en-US" sz="2400" dirty="0" smtClean="0"/>
              <a:t>       </a:t>
            </a:r>
            <a:endParaRPr lang="en-US" altLang="zh-CN" sz="2400" dirty="0" smtClean="0"/>
          </a:p>
          <a:p>
            <a:pPr fontAlgn="auto">
              <a:spcAft>
                <a:spcPts val="0"/>
              </a:spcAft>
            </a:pPr>
            <a:r>
              <a:rPr lang="zh-CN" altLang="en-US" sz="2400" dirty="0" smtClean="0"/>
              <a:t>声门波</a:t>
            </a:r>
            <a:r>
              <a:rPr lang="en-US" altLang="zh-CN" sz="2400" dirty="0" smtClean="0"/>
              <a:t>: </a:t>
            </a:r>
            <a:r>
              <a:rPr lang="en-US" altLang="zh-CN" sz="2400" i="1" dirty="0" smtClean="0"/>
              <a:t>u</a:t>
            </a:r>
            <a:r>
              <a:rPr lang="en-US" altLang="zh-CN" sz="2400" dirty="0" smtClean="0"/>
              <a:t>[</a:t>
            </a:r>
            <a:r>
              <a:rPr lang="en-US" altLang="zh-CN" sz="2400" i="1" dirty="0" smtClean="0"/>
              <a:t>n</a:t>
            </a:r>
            <a:r>
              <a:rPr lang="en-US" altLang="zh-CN" sz="2400" dirty="0" smtClean="0"/>
              <a:t>,</a:t>
            </a:r>
            <a:r>
              <a:rPr lang="en-US" altLang="zh-CN" sz="2400" i="1" dirty="0" smtClean="0">
                <a:sym typeface="Symbol" pitchFamily="18" charset="2"/>
              </a:rPr>
              <a:t></a:t>
            </a:r>
            <a:r>
              <a:rPr lang="en-US" altLang="zh-CN" sz="2400" dirty="0" smtClean="0"/>
              <a:t>]=</a:t>
            </a:r>
            <a:r>
              <a:rPr lang="en-US" altLang="zh-CN" sz="2400" i="1" dirty="0" smtClean="0"/>
              <a:t>w</a:t>
            </a:r>
            <a:r>
              <a:rPr lang="en-US" altLang="zh-CN" sz="2400" dirty="0" smtClean="0"/>
              <a:t>[</a:t>
            </a:r>
            <a:r>
              <a:rPr lang="en-US" altLang="zh-CN" sz="2400" i="1" dirty="0" smtClean="0"/>
              <a:t>n</a:t>
            </a:r>
            <a:r>
              <a:rPr lang="en-US" altLang="zh-CN" sz="2400" dirty="0" smtClean="0"/>
              <a:t>,</a:t>
            </a:r>
            <a:r>
              <a:rPr lang="en-US" altLang="zh-CN" sz="2400" i="1" dirty="0" smtClean="0">
                <a:sym typeface="Symbol" pitchFamily="18" charset="2"/>
              </a:rPr>
              <a:t></a:t>
            </a:r>
            <a:r>
              <a:rPr lang="en-US" altLang="zh-CN" sz="2400" dirty="0" smtClean="0"/>
              <a:t>](</a:t>
            </a:r>
            <a:r>
              <a:rPr lang="en-US" altLang="zh-CN" sz="2400" i="1" dirty="0" smtClean="0"/>
              <a:t>g</a:t>
            </a:r>
            <a:r>
              <a:rPr lang="en-US" altLang="zh-CN" sz="2400" dirty="0" smtClean="0"/>
              <a:t>[</a:t>
            </a:r>
            <a:r>
              <a:rPr lang="en-US" altLang="zh-CN" sz="2400" i="1" dirty="0" smtClean="0"/>
              <a:t>n</a:t>
            </a:r>
            <a:r>
              <a:rPr lang="en-US" altLang="zh-CN" sz="2400" dirty="0" smtClean="0"/>
              <a:t>]*</a:t>
            </a:r>
            <a:r>
              <a:rPr lang="en-US" altLang="zh-CN" sz="2400" i="1" dirty="0" smtClean="0"/>
              <a:t>p</a:t>
            </a:r>
            <a:r>
              <a:rPr lang="en-US" altLang="zh-CN" sz="2400" dirty="0" smtClean="0"/>
              <a:t>[</a:t>
            </a:r>
            <a:r>
              <a:rPr lang="en-US" altLang="zh-CN" sz="2400" i="1" dirty="0" smtClean="0"/>
              <a:t>n</a:t>
            </a:r>
            <a:r>
              <a:rPr lang="en-US" altLang="zh-CN" sz="2400" dirty="0" smtClean="0"/>
              <a:t>])</a:t>
            </a:r>
          </a:p>
          <a:p>
            <a:pPr fontAlgn="auto">
              <a:spcAft>
                <a:spcPts val="0"/>
              </a:spcAft>
            </a:pPr>
            <a:r>
              <a:rPr lang="zh-CN" altLang="en-US" sz="2400" dirty="0" smtClean="0"/>
              <a:t>声门波频谱</a:t>
            </a:r>
            <a:r>
              <a:rPr lang="en-US" altLang="zh-CN" sz="2400" dirty="0" smtClean="0"/>
              <a:t>:</a:t>
            </a:r>
          </a:p>
          <a:p>
            <a:pPr fontAlgn="auto">
              <a:spcAft>
                <a:spcPts val="0"/>
              </a:spcAft>
            </a:pPr>
            <a:endParaRPr lang="en-US" altLang="zh-CN" sz="2400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74675" y="188640"/>
            <a:ext cx="8001000" cy="9906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zh-CN" altLang="en-US" smtClean="0"/>
              <a:t>发浊音</a:t>
            </a:r>
            <a:r>
              <a:rPr lang="en-US" altLang="zh-CN" smtClean="0"/>
              <a:t>(voiced) </a:t>
            </a:r>
            <a:r>
              <a:rPr lang="zh-CN" altLang="en-US" smtClean="0"/>
              <a:t>声门波（周期）</a:t>
            </a:r>
            <a:endParaRPr lang="zh-CN" altLang="en-US" dirty="0" smtClean="0"/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598648"/>
              </p:ext>
            </p:extLst>
          </p:nvPr>
        </p:nvGraphicFramePr>
        <p:xfrm>
          <a:off x="2555776" y="2560191"/>
          <a:ext cx="3270250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50" name="公式" r:id="rId3" imgW="1435100" imgH="444500" progId="Equation.3">
                  <p:embed/>
                </p:oleObj>
              </mc:Choice>
              <mc:Fallback>
                <p:oleObj name="公式" r:id="rId3" imgW="14351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776" y="2560191"/>
                        <a:ext cx="3270250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0640847"/>
              </p:ext>
            </p:extLst>
          </p:nvPr>
        </p:nvGraphicFramePr>
        <p:xfrm>
          <a:off x="467544" y="4859486"/>
          <a:ext cx="8208912" cy="159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51" name="Equation" r:id="rId5" imgW="4889500" imgH="889000" progId="Equation.3">
                  <p:embed/>
                </p:oleObj>
              </mc:Choice>
              <mc:Fallback>
                <p:oleObj name="Equation" r:id="rId5" imgW="4889500" imgH="889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4859486"/>
                        <a:ext cx="8208912" cy="159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45896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04" y="332060"/>
            <a:ext cx="7560839" cy="633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5986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74675" y="188640"/>
            <a:ext cx="8001000" cy="1216025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zh-CN" altLang="en-US" dirty="0" smtClean="0"/>
              <a:t>语音产生的系统表示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67544" y="1610072"/>
            <a:ext cx="8280920" cy="4267200"/>
          </a:xfrm>
          <a:prstGeom prst="rect">
            <a:avLst/>
          </a:prstGeom>
        </p:spPr>
        <p:txBody>
          <a:bodyPr/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sz="2800" dirty="0" smtClean="0"/>
              <a:t>声道是一个系统，可用传递函数</a:t>
            </a:r>
            <a:r>
              <a:rPr lang="en-US" altLang="zh-CN" sz="2800" dirty="0" smtClean="0"/>
              <a:t>H</a:t>
            </a:r>
            <a:r>
              <a:rPr lang="zh-CN" altLang="en-US" sz="2800" dirty="0" smtClean="0"/>
              <a:t>表示</a:t>
            </a:r>
          </a:p>
          <a:p>
            <a:pPr fontAlgn="auto">
              <a:spcAft>
                <a:spcPts val="0"/>
              </a:spcAft>
            </a:pPr>
            <a:r>
              <a:rPr lang="zh-CN" altLang="en-US" sz="2800" dirty="0" smtClean="0"/>
              <a:t>语音</a:t>
            </a:r>
            <a:r>
              <a:rPr lang="en-US" altLang="zh-CN" sz="2800" dirty="0" smtClean="0"/>
              <a:t>: </a:t>
            </a:r>
            <a:r>
              <a:rPr lang="zh-CN" altLang="en-US" sz="2800" dirty="0" smtClean="0"/>
              <a:t>声门波与声道传递函数的卷积</a:t>
            </a:r>
          </a:p>
          <a:p>
            <a:pPr algn="just" fontAlgn="auto">
              <a:spcAft>
                <a:spcPts val="0"/>
              </a:spcAft>
            </a:pPr>
            <a:r>
              <a:rPr lang="zh-CN" altLang="en-US" sz="2800" dirty="0" smtClean="0"/>
              <a:t>声门波（输入）</a:t>
            </a:r>
            <a:r>
              <a:rPr lang="en-US" altLang="zh-CN" sz="2800" dirty="0" smtClean="0"/>
              <a:t>: u[n]=g[n]*p(n)</a:t>
            </a:r>
          </a:p>
          <a:p>
            <a:pPr algn="just" fontAlgn="auto">
              <a:spcAft>
                <a:spcPts val="0"/>
              </a:spcAft>
            </a:pPr>
            <a:r>
              <a:rPr lang="zh-CN" altLang="en-US" sz="2800" dirty="0" smtClean="0"/>
              <a:t>语音（输出）</a:t>
            </a:r>
            <a:r>
              <a:rPr lang="en-US" altLang="zh-CN" sz="2800" dirty="0" smtClean="0"/>
              <a:t>: x[n]=h[n]*(g[n]*p[n])</a:t>
            </a:r>
          </a:p>
          <a:p>
            <a:pPr algn="just" fontAlgn="auto">
              <a:spcAft>
                <a:spcPts val="0"/>
              </a:spcAft>
            </a:pPr>
            <a:r>
              <a:rPr lang="zh-CN" altLang="en-US" sz="2800" dirty="0" smtClean="0"/>
              <a:t>一段语音</a:t>
            </a:r>
            <a:r>
              <a:rPr lang="zh-CN" altLang="en-US" sz="2800" dirty="0"/>
              <a:t>：</a:t>
            </a:r>
            <a:endParaRPr lang="en-US" altLang="zh-CN" sz="2800" dirty="0" smtClean="0"/>
          </a:p>
          <a:p>
            <a:pPr algn="just" fontAlgn="auto"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2800" dirty="0" smtClean="0"/>
              <a:t>	x[n,</a:t>
            </a:r>
            <a:r>
              <a:rPr lang="en-US" altLang="zh-CN" sz="2800" dirty="0" smtClean="0">
                <a:sym typeface="Symbol" pitchFamily="18" charset="2"/>
              </a:rPr>
              <a:t></a:t>
            </a:r>
            <a:r>
              <a:rPr lang="en-US" altLang="zh-CN" sz="2800" dirty="0" smtClean="0"/>
              <a:t>]=w[n,</a:t>
            </a:r>
            <a:r>
              <a:rPr lang="en-US" altLang="zh-CN" sz="2800" dirty="0" smtClean="0">
                <a:sym typeface="Symbol" pitchFamily="18" charset="2"/>
              </a:rPr>
              <a:t></a:t>
            </a:r>
            <a:r>
              <a:rPr lang="en-US" altLang="zh-CN" sz="2800" dirty="0" smtClean="0"/>
              <a:t>]{h[n]*(g[n]*p[n])}</a:t>
            </a:r>
          </a:p>
          <a:p>
            <a:pPr algn="just" fontAlgn="auto"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2800" dirty="0" smtClean="0"/>
              <a:t>	X(</a:t>
            </a:r>
            <a:r>
              <a:rPr lang="en-US" altLang="zh-CN" sz="2800" dirty="0" smtClean="0">
                <a:sym typeface="Symbol" pitchFamily="18" charset="2"/>
              </a:rPr>
              <a:t></a:t>
            </a:r>
            <a:r>
              <a:rPr lang="en-US" altLang="zh-CN" sz="2800" dirty="0" smtClean="0"/>
              <a:t>,</a:t>
            </a:r>
            <a:r>
              <a:rPr lang="en-US" altLang="zh-CN" sz="2800" dirty="0" smtClean="0">
                <a:sym typeface="Symbol" pitchFamily="18" charset="2"/>
              </a:rPr>
              <a:t></a:t>
            </a:r>
            <a:r>
              <a:rPr lang="en-US" altLang="zh-CN" sz="2800" dirty="0" smtClean="0"/>
              <a:t>)=(1/P)W(</a:t>
            </a:r>
            <a:r>
              <a:rPr lang="en-US" altLang="zh-CN" sz="2800" dirty="0" smtClean="0">
                <a:sym typeface="Symbol" pitchFamily="18" charset="2"/>
              </a:rPr>
              <a:t></a:t>
            </a:r>
            <a:r>
              <a:rPr lang="en-US" altLang="zh-CN" sz="2800" dirty="0" smtClean="0"/>
              <a:t>,</a:t>
            </a:r>
            <a:r>
              <a:rPr lang="en-US" altLang="zh-CN" sz="2800" dirty="0" smtClean="0">
                <a:sym typeface="Symbol" pitchFamily="18" charset="2"/>
              </a:rPr>
              <a:t></a:t>
            </a:r>
            <a:r>
              <a:rPr lang="en-US" altLang="zh-CN" sz="2800" dirty="0" smtClean="0"/>
              <a:t>)*[H(</a:t>
            </a:r>
            <a:r>
              <a:rPr lang="en-US" altLang="zh-CN" sz="2800" dirty="0" smtClean="0">
                <a:sym typeface="Symbol" pitchFamily="18" charset="2"/>
              </a:rPr>
              <a:t></a:t>
            </a:r>
            <a:r>
              <a:rPr lang="en-US" altLang="zh-CN" sz="2800" dirty="0" smtClean="0"/>
              <a:t>)G(</a:t>
            </a:r>
            <a:r>
              <a:rPr lang="en-US" altLang="zh-CN" sz="2800" dirty="0" smtClean="0">
                <a:sym typeface="Symbol" pitchFamily="18" charset="2"/>
              </a:rPr>
              <a:t></a:t>
            </a:r>
            <a:r>
              <a:rPr lang="en-US" altLang="zh-CN" sz="2800" dirty="0" smtClean="0"/>
              <a:t>)</a:t>
            </a:r>
            <a:r>
              <a:rPr lang="en-US" altLang="zh-CN" sz="2800" dirty="0" smtClean="0">
                <a:sym typeface="Symbol" pitchFamily="18" charset="2"/>
              </a:rPr>
              <a:t></a:t>
            </a:r>
            <a:r>
              <a:rPr lang="en-US" altLang="zh-CN" sz="2800" dirty="0" smtClean="0"/>
              <a:t>(</a:t>
            </a:r>
            <a:r>
              <a:rPr lang="en-US" altLang="zh-CN" sz="2800" dirty="0" smtClean="0">
                <a:sym typeface="Symbol" pitchFamily="18" charset="2"/>
              </a:rPr>
              <a:t></a:t>
            </a:r>
            <a:r>
              <a:rPr lang="en-US" altLang="zh-CN" sz="2800" dirty="0" smtClean="0"/>
              <a:t>-</a:t>
            </a:r>
            <a:r>
              <a:rPr lang="en-US" altLang="zh-CN" sz="2800" dirty="0" smtClean="0">
                <a:sym typeface="Symbol" pitchFamily="18" charset="2"/>
              </a:rPr>
              <a:t></a:t>
            </a:r>
            <a:r>
              <a:rPr lang="en-US" altLang="zh-CN" sz="2800" baseline="-25000" dirty="0" smtClean="0">
                <a:sym typeface="Symbol" pitchFamily="18" charset="2"/>
              </a:rPr>
              <a:t>k</a:t>
            </a:r>
            <a:r>
              <a:rPr lang="en-US" altLang="zh-CN" sz="2800" dirty="0" smtClean="0"/>
              <a:t>)]</a:t>
            </a:r>
          </a:p>
          <a:p>
            <a:pPr fontAlgn="auto"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2800" dirty="0" smtClean="0"/>
              <a:t>= (1/P)</a:t>
            </a:r>
            <a:r>
              <a:rPr lang="en-US" altLang="zh-CN" sz="2800" dirty="0" smtClean="0">
                <a:sym typeface="Symbol" pitchFamily="18" charset="2"/>
              </a:rPr>
              <a:t>H(</a:t>
            </a:r>
            <a:r>
              <a:rPr lang="en-US" altLang="zh-CN" sz="2800" baseline="-25000" dirty="0" smtClean="0">
                <a:sym typeface="Symbol" pitchFamily="18" charset="2"/>
              </a:rPr>
              <a:t>k</a:t>
            </a:r>
            <a:r>
              <a:rPr lang="en-US" altLang="zh-CN" sz="2800" dirty="0" smtClean="0">
                <a:sym typeface="Symbol" pitchFamily="18" charset="2"/>
              </a:rPr>
              <a:t>)G(</a:t>
            </a:r>
            <a:r>
              <a:rPr lang="en-US" altLang="zh-CN" sz="2800" baseline="-25000" dirty="0" smtClean="0">
                <a:sym typeface="Symbol" pitchFamily="18" charset="2"/>
              </a:rPr>
              <a:t>k</a:t>
            </a:r>
            <a:r>
              <a:rPr lang="en-US" altLang="zh-CN" sz="2800" dirty="0" smtClean="0">
                <a:sym typeface="Symbol" pitchFamily="18" charset="2"/>
              </a:rPr>
              <a:t>)W(</a:t>
            </a:r>
            <a:r>
              <a:rPr lang="en-US" altLang="zh-CN" sz="2800" dirty="0" smtClean="0"/>
              <a:t>-</a:t>
            </a:r>
            <a:r>
              <a:rPr lang="en-US" altLang="zh-CN" sz="2800" dirty="0" smtClean="0">
                <a:sym typeface="Symbol" pitchFamily="18" charset="2"/>
              </a:rPr>
              <a:t></a:t>
            </a:r>
            <a:r>
              <a:rPr lang="en-US" altLang="zh-CN" sz="2800" baseline="-25000" dirty="0" smtClean="0">
                <a:sym typeface="Symbol" pitchFamily="18" charset="2"/>
              </a:rPr>
              <a:t>k</a:t>
            </a:r>
            <a:r>
              <a:rPr lang="en-US" altLang="zh-CN" sz="2800" dirty="0" smtClean="0">
                <a:sym typeface="Symbol" pitchFamily="18" charset="2"/>
              </a:rPr>
              <a:t>,)</a:t>
            </a:r>
          </a:p>
        </p:txBody>
      </p:sp>
    </p:spTree>
    <p:extLst>
      <p:ext uri="{BB962C8B-B14F-4D97-AF65-F5344CB8AC3E}">
        <p14:creationId xmlns:p14="http://schemas.microsoft.com/office/powerpoint/2010/main" val="38509074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02" y="555625"/>
            <a:ext cx="8892480" cy="592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32884" y="6093296"/>
            <a:ext cx="1082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>
                <a:solidFill>
                  <a:srgbClr val="FF0000"/>
                </a:solidFill>
              </a:rPr>
              <a:t>（共振峰）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9551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116632"/>
            <a:ext cx="8534400" cy="792162"/>
          </a:xfrm>
        </p:spPr>
        <p:txBody>
          <a:bodyPr/>
          <a:lstStyle/>
          <a:p>
            <a:pPr algn="ctr"/>
            <a:r>
              <a:rPr lang="zh-CN" altLang="en-US" dirty="0"/>
              <a:t>内容提要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3200" dirty="0"/>
              <a:t>发音器官与部位</a:t>
            </a:r>
            <a:endParaRPr lang="en-US" altLang="zh-CN" sz="3200" dirty="0"/>
          </a:p>
          <a:p>
            <a:pPr>
              <a:lnSpc>
                <a:spcPct val="200000"/>
              </a:lnSpc>
            </a:pPr>
            <a:r>
              <a:rPr lang="zh-CN" altLang="en-US" sz="3200" dirty="0"/>
              <a:t>语音</a:t>
            </a:r>
            <a:r>
              <a:rPr lang="zh-CN" altLang="en-US" sz="3200" dirty="0" smtClean="0"/>
              <a:t>产生与分类</a:t>
            </a:r>
            <a:endParaRPr lang="en-US" altLang="zh-CN" sz="3200" dirty="0" smtClean="0"/>
          </a:p>
          <a:p>
            <a:pPr>
              <a:lnSpc>
                <a:spcPct val="200000"/>
              </a:lnSpc>
            </a:pPr>
            <a:r>
              <a:rPr lang="zh-CN" altLang="en-US" sz="3200" b="1" dirty="0">
                <a:solidFill>
                  <a:srgbClr val="FF0000"/>
                </a:solidFill>
              </a:rPr>
              <a:t>语谱图及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音素  </a:t>
            </a:r>
            <a:r>
              <a:rPr lang="zh-CN" altLang="en-US" sz="3200" b="1" u="sng" dirty="0" smtClean="0">
                <a:solidFill>
                  <a:srgbClr val="FF0000"/>
                </a:solidFill>
              </a:rPr>
              <a:t>下次课  再补充些语谱图</a:t>
            </a:r>
            <a:endParaRPr lang="en-US" altLang="zh-CN" sz="3200" b="1" u="sng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3200" dirty="0"/>
              <a:t>语音信号感知</a:t>
            </a:r>
          </a:p>
        </p:txBody>
      </p:sp>
    </p:spTree>
    <p:extLst>
      <p:ext uri="{BB962C8B-B14F-4D97-AF65-F5344CB8AC3E}">
        <p14:creationId xmlns:p14="http://schemas.microsoft.com/office/powerpoint/2010/main" val="32847809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74675" y="188640"/>
            <a:ext cx="8001000" cy="9906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zh-CN" altLang="en-US" dirty="0"/>
              <a:t>语谱图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23528" y="908720"/>
            <a:ext cx="8568952" cy="5760640"/>
          </a:xfrm>
          <a:prstGeom prst="rect">
            <a:avLst/>
          </a:prstGeom>
        </p:spPr>
        <p:txBody>
          <a:bodyPr/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 smtClean="0"/>
              <a:t>局部时变</a:t>
            </a:r>
            <a:r>
              <a:rPr lang="zh-CN" altLang="en-US" sz="2800" dirty="0" smtClean="0"/>
              <a:t>：在</a:t>
            </a:r>
            <a:r>
              <a:rPr lang="en-US" altLang="zh-CN" sz="2800" dirty="0" smtClean="0"/>
              <a:t>“to”</a:t>
            </a:r>
            <a:r>
              <a:rPr lang="zh-CN" altLang="en-US" sz="2800" dirty="0" smtClean="0"/>
              <a:t>发音中</a:t>
            </a:r>
            <a:endParaRPr lang="en-US" altLang="zh-CN" sz="2800" dirty="0" smtClean="0"/>
          </a:p>
          <a:p>
            <a:pPr lvl="1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dirty="0" smtClean="0"/>
              <a:t>爆破音“</a:t>
            </a:r>
            <a:r>
              <a:rPr lang="en-US" altLang="zh-CN" dirty="0" smtClean="0"/>
              <a:t>t</a:t>
            </a:r>
            <a:r>
              <a:rPr lang="zh-CN" altLang="en-US" dirty="0" smtClean="0"/>
              <a:t>”集中在高频能量；元音“</a:t>
            </a:r>
            <a:r>
              <a:rPr lang="en-US" altLang="zh-CN" dirty="0" smtClean="0"/>
              <a:t>o</a:t>
            </a:r>
            <a:r>
              <a:rPr lang="zh-CN" altLang="en-US" dirty="0" smtClean="0"/>
              <a:t>”集中在低频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dirty="0" smtClean="0"/>
              <a:t>对“</a:t>
            </a:r>
            <a:r>
              <a:rPr lang="en-US" altLang="zh-CN" dirty="0" smtClean="0"/>
              <a:t>to</a:t>
            </a:r>
            <a:r>
              <a:rPr lang="zh-CN" altLang="en-US" dirty="0" smtClean="0"/>
              <a:t>”信号进行</a:t>
            </a:r>
            <a:r>
              <a:rPr lang="en-US" altLang="zh-CN" dirty="0" smtClean="0"/>
              <a:t>Fourier</a:t>
            </a:r>
            <a:r>
              <a:rPr lang="zh-CN" altLang="en-US" dirty="0" smtClean="0"/>
              <a:t>变换不能</a:t>
            </a:r>
            <a:r>
              <a:rPr lang="zh-CN" altLang="en-US" dirty="0"/>
              <a:t>反映局部时变</a:t>
            </a:r>
            <a:r>
              <a:rPr lang="zh-CN" altLang="en-US" dirty="0" smtClean="0"/>
              <a:t>信息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 smtClean="0"/>
              <a:t>解决办法</a:t>
            </a:r>
            <a:r>
              <a:rPr lang="en-US" altLang="zh-CN" sz="2800" dirty="0" smtClean="0"/>
              <a:t>: </a:t>
            </a:r>
            <a:r>
              <a:rPr lang="zh-CN" altLang="en-US" sz="2800" dirty="0" smtClean="0"/>
              <a:t>采用短时傅里叶变换（</a:t>
            </a:r>
            <a:r>
              <a:rPr lang="en-US" altLang="zh-CN" sz="2800" dirty="0" smtClean="0"/>
              <a:t>STFT</a:t>
            </a:r>
            <a:r>
              <a:rPr lang="zh-CN" altLang="en-US" sz="2800" dirty="0" smtClean="0"/>
              <a:t>）</a:t>
            </a:r>
            <a:r>
              <a:rPr lang="en-US" altLang="zh-CN" sz="2800" dirty="0" smtClean="0"/>
              <a:t>, </a:t>
            </a:r>
            <a:r>
              <a:rPr lang="zh-CN" altLang="en-US" sz="2800" dirty="0" smtClean="0"/>
              <a:t>对滑动窗口下的波形逐帧做</a:t>
            </a:r>
            <a:r>
              <a:rPr lang="en-US" altLang="zh-CN" sz="2800" dirty="0" smtClean="0"/>
              <a:t>FT</a:t>
            </a:r>
            <a:r>
              <a:rPr lang="zh-CN" altLang="en-US" sz="2800" dirty="0" smtClean="0"/>
              <a:t>：</a:t>
            </a:r>
            <a:endParaRPr lang="en-US" altLang="zh-CN" sz="2800" dirty="0" smtClean="0"/>
          </a:p>
          <a:p>
            <a:pPr lvl="1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dirty="0" smtClean="0"/>
              <a:t>滑动窗不需要每次移动一个样点，以</a:t>
            </a:r>
            <a:r>
              <a:rPr lang="zh-CN" altLang="en-US" dirty="0"/>
              <a:t>一定</a:t>
            </a:r>
            <a:r>
              <a:rPr lang="zh-CN" altLang="en-US" dirty="0" smtClean="0"/>
              <a:t>间隔移动</a:t>
            </a:r>
            <a:endParaRPr lang="en-US" altLang="zh-CN" dirty="0" smtClean="0"/>
          </a:p>
          <a:p>
            <a:pPr lvl="1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dirty="0" smtClean="0"/>
              <a:t>加窗</a:t>
            </a:r>
            <a:r>
              <a:rPr lang="en-US" altLang="zh-CN" dirty="0" smtClean="0"/>
              <a:t>(</a:t>
            </a:r>
            <a:r>
              <a:rPr lang="zh-CN" altLang="en-US" dirty="0" smtClean="0"/>
              <a:t>汉明窗</a:t>
            </a:r>
            <a:r>
              <a:rPr lang="en-US" altLang="zh-CN" dirty="0" smtClean="0"/>
              <a:t>)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n-US" altLang="zh-CN" dirty="0" smtClean="0"/>
              <a:t>    w[n,</a:t>
            </a:r>
            <a:r>
              <a:rPr lang="en-US" altLang="zh-CN" dirty="0" smtClean="0">
                <a:sym typeface="Symbol" pitchFamily="18" charset="2"/>
              </a:rPr>
              <a:t></a:t>
            </a:r>
            <a:r>
              <a:rPr lang="en-US" altLang="zh-CN" dirty="0" smtClean="0"/>
              <a:t>]=0.54-0.4cos[2</a:t>
            </a:r>
            <a:r>
              <a:rPr lang="en-US" altLang="zh-CN" dirty="0" smtClean="0">
                <a:sym typeface="Symbol" pitchFamily="18" charset="2"/>
              </a:rPr>
              <a:t>(n-)/(Nw-1)</a:t>
            </a:r>
            <a:r>
              <a:rPr lang="en-US" altLang="zh-CN" dirty="0" smtClean="0"/>
              <a:t>]  0</a:t>
            </a:r>
            <a:r>
              <a:rPr lang="en-US" altLang="zh-CN" dirty="0" smtClean="0">
                <a:sym typeface="Symbol" pitchFamily="18" charset="2"/>
              </a:rPr>
              <a:t>nNw-1</a:t>
            </a:r>
          </a:p>
        </p:txBody>
      </p:sp>
    </p:spTree>
    <p:extLst>
      <p:ext uri="{BB962C8B-B14F-4D97-AF65-F5344CB8AC3E}">
        <p14:creationId xmlns:p14="http://schemas.microsoft.com/office/powerpoint/2010/main" val="37614989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30091" y="116632"/>
            <a:ext cx="52838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36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短时傅里叶变换（</a:t>
            </a:r>
            <a:r>
              <a:rPr lang="en-US" altLang="zh-CN" sz="36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STFT</a:t>
            </a:r>
            <a:r>
              <a:rPr lang="zh-CN" altLang="en-US" sz="36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）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566738" y="1178024"/>
            <a:ext cx="8001000" cy="4267200"/>
          </a:xfrm>
          <a:prstGeom prst="rect">
            <a:avLst/>
          </a:prstGeom>
        </p:spPr>
        <p:txBody>
          <a:bodyPr/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dirty="0" smtClean="0"/>
              <a:t>待分析信号</a:t>
            </a:r>
            <a:r>
              <a:rPr lang="en-US" altLang="zh-CN" dirty="0" smtClean="0"/>
              <a:t>: x[n]</a:t>
            </a:r>
          </a:p>
          <a:p>
            <a:pPr fontAlgn="auto">
              <a:spcAft>
                <a:spcPts val="0"/>
              </a:spcAft>
            </a:pPr>
            <a:r>
              <a:rPr lang="zh-CN" altLang="en-US" dirty="0" smtClean="0"/>
              <a:t>加窗后的信号</a:t>
            </a:r>
            <a:r>
              <a:rPr lang="en-US" altLang="zh-CN" dirty="0" smtClean="0"/>
              <a:t>: x[n,</a:t>
            </a:r>
            <a:r>
              <a:rPr lang="en-US" altLang="zh-CN" dirty="0" smtClean="0">
                <a:sym typeface="Symbol" pitchFamily="18" charset="2"/>
              </a:rPr>
              <a:t></a:t>
            </a:r>
            <a:r>
              <a:rPr lang="en-US" altLang="zh-CN" dirty="0" smtClean="0"/>
              <a:t>]= w[n,</a:t>
            </a:r>
            <a:r>
              <a:rPr lang="en-US" altLang="zh-CN" dirty="0" smtClean="0">
                <a:sym typeface="Symbol" pitchFamily="18" charset="2"/>
              </a:rPr>
              <a:t></a:t>
            </a:r>
            <a:r>
              <a:rPr lang="en-US" altLang="zh-CN" dirty="0" smtClean="0"/>
              <a:t>].x[n]</a:t>
            </a:r>
          </a:p>
          <a:p>
            <a:pPr fontAlgn="auto">
              <a:spcAft>
                <a:spcPts val="0"/>
              </a:spcAft>
            </a:pPr>
            <a:r>
              <a:rPr lang="en-US" altLang="zh-CN" dirty="0" smtClean="0"/>
              <a:t>Fourier</a:t>
            </a:r>
            <a:r>
              <a:rPr lang="zh-CN" altLang="en-US" dirty="0" smtClean="0"/>
              <a:t>变换</a:t>
            </a:r>
            <a:r>
              <a:rPr lang="en-US" altLang="zh-CN" dirty="0" smtClean="0"/>
              <a:t>: X(</a:t>
            </a:r>
            <a:r>
              <a:rPr lang="en-US" altLang="zh-CN" dirty="0" smtClean="0">
                <a:sym typeface="Symbol" pitchFamily="18" charset="2"/>
              </a:rPr>
              <a:t>,</a:t>
            </a:r>
            <a:r>
              <a:rPr lang="en-US" altLang="zh-CN" dirty="0" smtClean="0"/>
              <a:t>)=</a:t>
            </a:r>
            <a:r>
              <a:rPr lang="en-US" altLang="zh-CN" dirty="0" smtClean="0">
                <a:sym typeface="Symbol" pitchFamily="18" charset="2"/>
              </a:rPr>
              <a:t></a:t>
            </a:r>
            <a:r>
              <a:rPr lang="en-US" altLang="zh-CN" dirty="0" smtClean="0"/>
              <a:t>x[n,</a:t>
            </a:r>
            <a:r>
              <a:rPr lang="en-US" altLang="zh-CN" dirty="0" smtClean="0">
                <a:sym typeface="Symbol" pitchFamily="18" charset="2"/>
              </a:rPr>
              <a:t></a:t>
            </a:r>
            <a:r>
              <a:rPr lang="en-US" altLang="zh-CN" dirty="0" smtClean="0"/>
              <a:t>]</a:t>
            </a:r>
            <a:r>
              <a:rPr lang="en-US" altLang="zh-CN" dirty="0" err="1" smtClean="0"/>
              <a:t>exp</a:t>
            </a:r>
            <a:r>
              <a:rPr lang="en-US" altLang="zh-CN" dirty="0" smtClean="0"/>
              <a:t>[-</a:t>
            </a:r>
            <a:r>
              <a:rPr lang="en-US" altLang="zh-CN" dirty="0" err="1" smtClean="0"/>
              <a:t>j</a:t>
            </a:r>
            <a:r>
              <a:rPr lang="en-US" altLang="zh-CN" dirty="0" err="1" smtClean="0">
                <a:sym typeface="Symbol" pitchFamily="18" charset="2"/>
              </a:rPr>
              <a:t></a:t>
            </a:r>
            <a:r>
              <a:rPr lang="en-US" altLang="zh-CN" dirty="0" err="1" smtClean="0"/>
              <a:t>n</a:t>
            </a:r>
            <a:r>
              <a:rPr lang="en-US" altLang="zh-CN" dirty="0" smtClean="0"/>
              <a:t>]</a:t>
            </a:r>
          </a:p>
          <a:p>
            <a:pPr fontAlgn="auto">
              <a:spcAft>
                <a:spcPts val="0"/>
              </a:spcAft>
            </a:pPr>
            <a:endParaRPr lang="en-US" altLang="zh-CN" dirty="0" smtClean="0"/>
          </a:p>
          <a:p>
            <a:pPr fontAlgn="auto">
              <a:spcAft>
                <a:spcPts val="0"/>
              </a:spcAft>
            </a:pPr>
            <a:r>
              <a:rPr lang="zh-CN" altLang="en-US" dirty="0" smtClean="0"/>
              <a:t>语谱图：</a:t>
            </a:r>
            <a:r>
              <a:rPr lang="en-US" altLang="zh-CN" dirty="0" smtClean="0"/>
              <a:t>S(</a:t>
            </a:r>
            <a:r>
              <a:rPr lang="en-US" altLang="zh-CN" dirty="0" smtClean="0">
                <a:sym typeface="Symbol" pitchFamily="18" charset="2"/>
              </a:rPr>
              <a:t>,</a:t>
            </a:r>
            <a:r>
              <a:rPr lang="en-US" altLang="zh-CN" dirty="0" smtClean="0"/>
              <a:t>)=|X(</a:t>
            </a:r>
            <a:r>
              <a:rPr lang="en-US" altLang="zh-CN" dirty="0" smtClean="0">
                <a:sym typeface="Symbol" pitchFamily="18" charset="2"/>
              </a:rPr>
              <a:t>,</a:t>
            </a:r>
            <a:r>
              <a:rPr lang="en-US" altLang="zh-CN" dirty="0" smtClean="0"/>
              <a:t>)|</a:t>
            </a:r>
            <a:r>
              <a:rPr lang="en-US" altLang="zh-CN" baseline="30000" dirty="0" smtClean="0"/>
              <a:t>2</a:t>
            </a:r>
          </a:p>
          <a:p>
            <a:pPr lvl="1" fontAlgn="auto">
              <a:spcAft>
                <a:spcPts val="0"/>
              </a:spcAft>
            </a:pPr>
            <a:endParaRPr lang="en-US" altLang="zh-CN" sz="3400" baseline="30000" dirty="0" smtClean="0"/>
          </a:p>
          <a:p>
            <a:pPr lvl="1" fontAlgn="auto">
              <a:spcAft>
                <a:spcPts val="0"/>
              </a:spcAft>
            </a:pPr>
            <a:r>
              <a:rPr lang="en-US" altLang="zh-CN" sz="3400" baseline="30000" dirty="0" smtClean="0"/>
              <a:t>X(</a:t>
            </a:r>
            <a:r>
              <a:rPr lang="en-US" altLang="zh-CN" sz="3400" baseline="30000" dirty="0" smtClean="0">
                <a:sym typeface="Symbol" pitchFamily="18" charset="2"/>
              </a:rPr>
              <a:t>,</a:t>
            </a:r>
            <a:r>
              <a:rPr lang="en-US" altLang="zh-CN" sz="3400" baseline="30000" dirty="0" smtClean="0"/>
              <a:t>)</a:t>
            </a:r>
            <a:r>
              <a:rPr lang="zh-CN" altLang="en-US" sz="3400" baseline="30000" dirty="0" smtClean="0"/>
              <a:t>：长度为</a:t>
            </a:r>
            <a:r>
              <a:rPr lang="en-US" altLang="zh-CN" sz="3400" baseline="30000" dirty="0" smtClean="0"/>
              <a:t>2N+1</a:t>
            </a:r>
            <a:r>
              <a:rPr lang="zh-CN" altLang="en-US" sz="3400" baseline="30000" dirty="0" smtClean="0"/>
              <a:t>的窗函数</a:t>
            </a:r>
            <a:endParaRPr lang="en-US" altLang="zh-CN" sz="3400" baseline="30000" dirty="0" smtClean="0"/>
          </a:p>
          <a:p>
            <a:pPr lvl="1" fontAlgn="auto">
              <a:spcAft>
                <a:spcPts val="0"/>
              </a:spcAft>
            </a:pPr>
            <a:endParaRPr lang="en-US" altLang="zh-CN" sz="3400" baseline="30000" dirty="0"/>
          </a:p>
          <a:p>
            <a:pPr lvl="1" fontAlgn="auto">
              <a:spcAft>
                <a:spcPts val="0"/>
              </a:spcAft>
            </a:pPr>
            <a:r>
              <a:rPr lang="zh-CN" altLang="en-US" sz="3400" baseline="30000" dirty="0" smtClean="0"/>
              <a:t>语谱图是</a:t>
            </a:r>
            <a:r>
              <a:rPr lang="en-US" altLang="zh-CN" sz="3400" baseline="30000" dirty="0" smtClean="0"/>
              <a:t>2</a:t>
            </a:r>
            <a:r>
              <a:rPr lang="zh-CN" altLang="en-US" sz="3400" baseline="30000" dirty="0" smtClean="0"/>
              <a:t>维的：频率</a:t>
            </a:r>
            <a:r>
              <a:rPr lang="en-US" altLang="zh-CN" sz="3400" baseline="30000" dirty="0" smtClean="0">
                <a:latin typeface="Calibri"/>
              </a:rPr>
              <a:t>ω</a:t>
            </a:r>
            <a:r>
              <a:rPr lang="zh-CN" altLang="en-US" sz="3400" baseline="30000" dirty="0" smtClean="0">
                <a:latin typeface="Calibri"/>
              </a:rPr>
              <a:t>、时间</a:t>
            </a:r>
            <a:r>
              <a:rPr lang="el-GR" altLang="zh-CN" sz="3400" baseline="30000" dirty="0" smtClean="0">
                <a:latin typeface="Calibri"/>
              </a:rPr>
              <a:t>τ</a:t>
            </a:r>
            <a:endParaRPr lang="en-US" altLang="zh-CN" sz="3400" baseline="30000" dirty="0" smtClean="0"/>
          </a:p>
        </p:txBody>
      </p:sp>
    </p:spTree>
    <p:extLst>
      <p:ext uri="{BB962C8B-B14F-4D97-AF65-F5344CB8AC3E}">
        <p14:creationId xmlns:p14="http://schemas.microsoft.com/office/powerpoint/2010/main" val="7284677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74675" y="116632"/>
            <a:ext cx="8001000" cy="1216025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zh-CN" altLang="en-US" smtClean="0"/>
              <a:t>浊音语谱图</a:t>
            </a:r>
            <a:endParaRPr lang="zh-CN" altLang="en-US" dirty="0" smtClean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566738" y="1268760"/>
            <a:ext cx="8001000" cy="4267200"/>
          </a:xfrm>
          <a:prstGeom prst="rect">
            <a:avLst/>
          </a:prstGeom>
        </p:spPr>
        <p:txBody>
          <a:bodyPr/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CN" sz="2800" dirty="0" smtClean="0"/>
              <a:t>x[n,</a:t>
            </a:r>
            <a:r>
              <a:rPr lang="en-US" altLang="zh-CN" sz="2800" dirty="0" smtClean="0">
                <a:sym typeface="Symbol" pitchFamily="18" charset="2"/>
              </a:rPr>
              <a:t></a:t>
            </a:r>
            <a:r>
              <a:rPr lang="en-US" altLang="zh-CN" sz="2800" dirty="0" smtClean="0"/>
              <a:t>]=w[n,</a:t>
            </a:r>
            <a:r>
              <a:rPr lang="en-US" altLang="zh-CN" sz="2800" dirty="0" smtClean="0">
                <a:sym typeface="Symbol" pitchFamily="18" charset="2"/>
              </a:rPr>
              <a:t></a:t>
            </a:r>
            <a:r>
              <a:rPr lang="en-US" altLang="zh-CN" sz="2800" dirty="0" smtClean="0"/>
              <a:t>]{(p[n]*g[n])*h[n]}</a:t>
            </a:r>
          </a:p>
          <a:p>
            <a:pPr fontAlgn="auto"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2800" dirty="0" smtClean="0"/>
              <a:t>=》x[n,</a:t>
            </a:r>
            <a:r>
              <a:rPr lang="en-US" altLang="zh-CN" sz="2800" dirty="0" smtClean="0">
                <a:sym typeface="Symbol" pitchFamily="18" charset="2"/>
              </a:rPr>
              <a:t></a:t>
            </a:r>
            <a:r>
              <a:rPr lang="en-US" altLang="zh-CN" sz="2800" dirty="0" smtClean="0"/>
              <a:t>]=w[n,</a:t>
            </a:r>
            <a:r>
              <a:rPr lang="en-US" altLang="zh-CN" sz="2800" dirty="0" smtClean="0">
                <a:sym typeface="Symbol" pitchFamily="18" charset="2"/>
              </a:rPr>
              <a:t></a:t>
            </a:r>
            <a:r>
              <a:rPr lang="en-US" altLang="zh-CN" sz="2800" dirty="0" smtClean="0"/>
              <a:t>]{p[n]*(g[n]*h[n])}</a:t>
            </a:r>
          </a:p>
          <a:p>
            <a:pPr fontAlgn="auto"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2800" dirty="0" smtClean="0"/>
              <a:t>=》x[n,</a:t>
            </a:r>
            <a:r>
              <a:rPr lang="en-US" altLang="zh-CN" sz="2800" dirty="0" smtClean="0">
                <a:sym typeface="Symbol" pitchFamily="18" charset="2"/>
              </a:rPr>
              <a:t></a:t>
            </a:r>
            <a:r>
              <a:rPr lang="en-US" altLang="zh-CN" sz="2800" dirty="0" smtClean="0"/>
              <a:t>]=w[n,</a:t>
            </a:r>
            <a:r>
              <a:rPr lang="en-US" altLang="zh-CN" sz="2800" dirty="0" smtClean="0">
                <a:sym typeface="Symbol" pitchFamily="18" charset="2"/>
              </a:rPr>
              <a:t></a:t>
            </a:r>
            <a:r>
              <a:rPr lang="en-US" altLang="zh-CN" sz="2800" dirty="0" smtClean="0"/>
              <a:t>]{p[n]*h</a:t>
            </a:r>
            <a:r>
              <a:rPr lang="en-US" altLang="zh-CN" sz="2800" baseline="-25000" dirty="0" smtClean="0"/>
              <a:t>0</a:t>
            </a:r>
            <a:r>
              <a:rPr lang="en-US" altLang="zh-CN" sz="2800" dirty="0" smtClean="0"/>
              <a:t>[n]}</a:t>
            </a:r>
          </a:p>
          <a:p>
            <a:pPr fontAlgn="auto">
              <a:spcAft>
                <a:spcPts val="0"/>
              </a:spcAft>
              <a:buFont typeface="Wingdings" pitchFamily="2" charset="2"/>
              <a:buNone/>
            </a:pPr>
            <a:endParaRPr lang="en-US" altLang="zh-CN" sz="2800" dirty="0" smtClean="0"/>
          </a:p>
          <a:p>
            <a:pPr fontAlgn="auto">
              <a:spcAft>
                <a:spcPts val="0"/>
              </a:spcAft>
            </a:pPr>
            <a:r>
              <a:rPr lang="en-US" altLang="zh-CN" sz="2800" dirty="0" smtClean="0"/>
              <a:t>S(</a:t>
            </a:r>
            <a:r>
              <a:rPr lang="en-US" altLang="zh-CN" sz="2800" dirty="0" smtClean="0">
                <a:sym typeface="Symbol" pitchFamily="18" charset="2"/>
              </a:rPr>
              <a:t>,</a:t>
            </a:r>
            <a:r>
              <a:rPr lang="en-US" altLang="zh-CN" sz="2800" dirty="0" smtClean="0"/>
              <a:t>)=(1/T</a:t>
            </a:r>
            <a:r>
              <a:rPr lang="en-US" altLang="zh-CN" sz="2800" baseline="30000" dirty="0" smtClean="0"/>
              <a:t>2</a:t>
            </a:r>
            <a:r>
              <a:rPr lang="en-US" altLang="zh-CN" sz="2800" dirty="0" smtClean="0"/>
              <a:t>)|</a:t>
            </a:r>
            <a:r>
              <a:rPr lang="en-US" altLang="zh-CN" sz="2800" dirty="0" smtClean="0">
                <a:sym typeface="Symbol" pitchFamily="18" charset="2"/>
              </a:rPr>
              <a:t>H</a:t>
            </a:r>
            <a:r>
              <a:rPr lang="en-US" altLang="zh-CN" sz="2800" baseline="-25000" dirty="0" smtClean="0"/>
              <a:t>0</a:t>
            </a:r>
            <a:r>
              <a:rPr lang="en-US" altLang="zh-CN" sz="2800" dirty="0" smtClean="0">
                <a:sym typeface="Symbol" pitchFamily="18" charset="2"/>
              </a:rPr>
              <a:t>(</a:t>
            </a:r>
            <a:r>
              <a:rPr lang="en-US" altLang="zh-CN" sz="2800" baseline="-25000" dirty="0" smtClean="0">
                <a:sym typeface="Symbol" pitchFamily="18" charset="2"/>
              </a:rPr>
              <a:t>k</a:t>
            </a:r>
            <a:r>
              <a:rPr lang="en-US" altLang="zh-CN" sz="2800" dirty="0" smtClean="0">
                <a:sym typeface="Symbol" pitchFamily="18" charset="2"/>
              </a:rPr>
              <a:t>)W(-</a:t>
            </a:r>
            <a:r>
              <a:rPr lang="en-US" altLang="zh-CN" sz="2800" baseline="-25000" dirty="0" smtClean="0">
                <a:sym typeface="Symbol" pitchFamily="18" charset="2"/>
              </a:rPr>
              <a:t>k</a:t>
            </a:r>
            <a:r>
              <a:rPr lang="en-US" altLang="zh-CN" sz="2800" dirty="0" smtClean="0">
                <a:sym typeface="Symbol" pitchFamily="18" charset="2"/>
              </a:rPr>
              <a:t>,)|</a:t>
            </a:r>
            <a:r>
              <a:rPr lang="en-US" altLang="zh-CN" sz="2800" baseline="30000" dirty="0" smtClean="0">
                <a:sym typeface="Symbol" pitchFamily="18" charset="2"/>
              </a:rPr>
              <a:t>2</a:t>
            </a:r>
          </a:p>
          <a:p>
            <a:pPr fontAlgn="auto"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2800" dirty="0" smtClean="0"/>
              <a:t>=》 S(</a:t>
            </a:r>
            <a:r>
              <a:rPr lang="en-US" altLang="zh-CN" sz="2800" dirty="0" smtClean="0">
                <a:sym typeface="Symbol" pitchFamily="18" charset="2"/>
              </a:rPr>
              <a:t>,</a:t>
            </a:r>
            <a:r>
              <a:rPr lang="en-US" altLang="zh-CN" sz="2800" dirty="0" smtClean="0"/>
              <a:t>)</a:t>
            </a:r>
            <a:r>
              <a:rPr lang="en-US" altLang="zh-CN" sz="2800" dirty="0" smtClean="0">
                <a:sym typeface="Symbol" pitchFamily="18" charset="2"/>
              </a:rPr>
              <a:t></a:t>
            </a:r>
            <a:r>
              <a:rPr lang="en-US" altLang="zh-CN" sz="2800" dirty="0" smtClean="0"/>
              <a:t>(1/T</a:t>
            </a:r>
            <a:r>
              <a:rPr lang="en-US" altLang="zh-CN" sz="2800" baseline="30000" dirty="0" smtClean="0"/>
              <a:t>2</a:t>
            </a:r>
            <a:r>
              <a:rPr lang="en-US" altLang="zh-CN" sz="2800" dirty="0" smtClean="0"/>
              <a:t>)</a:t>
            </a:r>
            <a:r>
              <a:rPr lang="en-US" altLang="zh-CN" sz="2800" dirty="0" smtClean="0">
                <a:sym typeface="Symbol" pitchFamily="18" charset="2"/>
              </a:rPr>
              <a:t></a:t>
            </a:r>
            <a:r>
              <a:rPr lang="en-US" altLang="zh-CN" sz="2800" dirty="0" smtClean="0"/>
              <a:t>|</a:t>
            </a:r>
            <a:r>
              <a:rPr lang="en-US" altLang="zh-CN" sz="2800" dirty="0" smtClean="0">
                <a:sym typeface="Symbol" pitchFamily="18" charset="2"/>
              </a:rPr>
              <a:t>H</a:t>
            </a:r>
            <a:r>
              <a:rPr lang="en-US" altLang="zh-CN" sz="2800" baseline="-25000" dirty="0" smtClean="0"/>
              <a:t>0</a:t>
            </a:r>
            <a:r>
              <a:rPr lang="en-US" altLang="zh-CN" sz="2800" dirty="0" smtClean="0">
                <a:sym typeface="Symbol" pitchFamily="18" charset="2"/>
              </a:rPr>
              <a:t>(</a:t>
            </a:r>
            <a:r>
              <a:rPr lang="en-US" altLang="zh-CN" sz="2800" baseline="-25000" dirty="0" smtClean="0">
                <a:sym typeface="Symbol" pitchFamily="18" charset="2"/>
              </a:rPr>
              <a:t>k</a:t>
            </a:r>
            <a:r>
              <a:rPr lang="en-US" altLang="zh-CN" sz="2800" dirty="0" smtClean="0">
                <a:sym typeface="Symbol" pitchFamily="18" charset="2"/>
              </a:rPr>
              <a:t>)W(-</a:t>
            </a:r>
            <a:r>
              <a:rPr lang="en-US" altLang="zh-CN" sz="2800" baseline="-25000" dirty="0" smtClean="0">
                <a:sym typeface="Symbol" pitchFamily="18" charset="2"/>
              </a:rPr>
              <a:t>k</a:t>
            </a:r>
            <a:r>
              <a:rPr lang="en-US" altLang="zh-CN" sz="2800" dirty="0" smtClean="0">
                <a:sym typeface="Symbol" pitchFamily="18" charset="2"/>
              </a:rPr>
              <a:t>,)|</a:t>
            </a:r>
            <a:r>
              <a:rPr lang="en-US" altLang="zh-CN" sz="2800" baseline="30000" dirty="0" smtClean="0">
                <a:sym typeface="Symbol" pitchFamily="18" charset="2"/>
              </a:rPr>
              <a:t>2</a:t>
            </a:r>
            <a:endParaRPr lang="en-US" altLang="zh-CN" sz="2800" dirty="0" smtClean="0">
              <a:sym typeface="Symbol" pitchFamily="18" charset="2"/>
            </a:endParaRPr>
          </a:p>
          <a:p>
            <a:pPr fontAlgn="auto">
              <a:spcAft>
                <a:spcPts val="0"/>
              </a:spcAft>
              <a:buFont typeface="Wingdings" pitchFamily="2" charset="2"/>
              <a:buNone/>
            </a:pPr>
            <a:r>
              <a:rPr lang="zh-CN" altLang="en-US" sz="2800" dirty="0" smtClean="0">
                <a:sym typeface="Symbol" pitchFamily="18" charset="2"/>
              </a:rPr>
              <a:t>其中：</a:t>
            </a:r>
            <a:r>
              <a:rPr lang="en-US" altLang="zh-CN" sz="2800" dirty="0" smtClean="0">
                <a:sym typeface="Symbol" pitchFamily="18" charset="2"/>
              </a:rPr>
              <a:t>H</a:t>
            </a:r>
            <a:r>
              <a:rPr lang="en-US" altLang="zh-CN" sz="2800" baseline="-25000" dirty="0" smtClean="0"/>
              <a:t>0</a:t>
            </a:r>
            <a:r>
              <a:rPr lang="en-US" altLang="zh-CN" sz="2800" dirty="0" smtClean="0">
                <a:sym typeface="Symbol" pitchFamily="18" charset="2"/>
              </a:rPr>
              <a:t>()=H()G()    </a:t>
            </a:r>
            <a:r>
              <a:rPr lang="en-US" altLang="zh-CN" sz="2800" baseline="-25000" dirty="0" smtClean="0">
                <a:sym typeface="Symbol" pitchFamily="18" charset="2"/>
              </a:rPr>
              <a:t>k</a:t>
            </a:r>
            <a:r>
              <a:rPr lang="en-US" altLang="zh-CN" sz="2800" dirty="0" smtClean="0">
                <a:sym typeface="Symbol" pitchFamily="18" charset="2"/>
              </a:rPr>
              <a:t>=2k/T</a:t>
            </a:r>
          </a:p>
          <a:p>
            <a:pPr fontAlgn="auto">
              <a:spcAft>
                <a:spcPts val="0"/>
              </a:spcAft>
              <a:buFont typeface="Wingdings" pitchFamily="2" charset="2"/>
              <a:buNone/>
            </a:pPr>
            <a:r>
              <a:rPr lang="zh-CN" altLang="en-US" sz="2800" dirty="0" smtClean="0">
                <a:sym typeface="Symbol" pitchFamily="18" charset="2"/>
              </a:rPr>
              <a:t>基频： </a:t>
            </a:r>
            <a:r>
              <a:rPr lang="en-US" altLang="zh-CN" sz="2800" dirty="0" smtClean="0">
                <a:sym typeface="Symbol" pitchFamily="18" charset="2"/>
              </a:rPr>
              <a:t>2/T</a:t>
            </a:r>
          </a:p>
        </p:txBody>
      </p:sp>
    </p:spTree>
    <p:extLst>
      <p:ext uri="{BB962C8B-B14F-4D97-AF65-F5344CB8AC3E}">
        <p14:creationId xmlns:p14="http://schemas.microsoft.com/office/powerpoint/2010/main" val="25438656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75940"/>
            <a:ext cx="7704856" cy="622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399490" y="2276872"/>
            <a:ext cx="2492990" cy="951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</a:rPr>
              <a:t>不同宽度的观察窗口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</a:rPr>
              <a:t>看到不同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的结果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1228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74675" y="116632"/>
            <a:ext cx="8001000" cy="1216025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zh-CN" altLang="en-US" dirty="0" smtClean="0"/>
              <a:t>浊音的宽带和窄带语谱图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566738" y="1124744"/>
            <a:ext cx="8001000" cy="5400600"/>
          </a:xfrm>
          <a:prstGeom prst="rect">
            <a:avLst/>
          </a:prstGeom>
        </p:spPr>
        <p:txBody>
          <a:bodyPr/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smtClean="0"/>
              <a:t>窄带：长窗</a:t>
            </a:r>
            <a:r>
              <a:rPr lang="en-US" altLang="zh-CN" sz="2400" smtClean="0"/>
              <a:t>——</a:t>
            </a:r>
            <a:r>
              <a:rPr lang="zh-CN" altLang="en-US" sz="2400" smtClean="0"/>
              <a:t>至少两个基音周期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mtClean="0"/>
              <a:t>频率分辨率：</a:t>
            </a:r>
            <a:r>
              <a:rPr lang="en-US" altLang="zh-CN" smtClean="0"/>
              <a:t>50Hz </a:t>
            </a:r>
            <a:r>
              <a:rPr lang="zh-CN" altLang="en-US" smtClean="0"/>
              <a:t>～ </a:t>
            </a:r>
            <a:r>
              <a:rPr lang="en-US" altLang="zh-CN" smtClean="0"/>
              <a:t>100Hz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mtClean="0"/>
              <a:t>时间分辨率：</a:t>
            </a:r>
            <a:r>
              <a:rPr lang="en-US" altLang="zh-CN" smtClean="0"/>
              <a:t>5ms </a:t>
            </a:r>
            <a:r>
              <a:rPr lang="zh-CN" altLang="en-US" smtClean="0"/>
              <a:t>～ </a:t>
            </a:r>
            <a:r>
              <a:rPr lang="en-US" altLang="zh-CN" smtClean="0"/>
              <a:t>10ms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mtClean="0"/>
              <a:t>长窗特点：可得到谐波谱线，谱线宽度由窗长度决定，谱线高度由</a:t>
            </a:r>
            <a:r>
              <a:rPr lang="en-US" altLang="zh-CN" smtClean="0">
                <a:sym typeface="Symbol" pitchFamily="18" charset="2"/>
              </a:rPr>
              <a:t>H</a:t>
            </a:r>
            <a:r>
              <a:rPr lang="en-US" altLang="zh-CN" baseline="-25000" smtClean="0"/>
              <a:t>0</a:t>
            </a:r>
            <a:r>
              <a:rPr lang="en-US" altLang="zh-CN" smtClean="0">
                <a:sym typeface="Symbol" pitchFamily="18" charset="2"/>
              </a:rPr>
              <a:t>(</a:t>
            </a:r>
            <a:r>
              <a:rPr lang="en-US" altLang="zh-CN" baseline="-25000" smtClean="0">
                <a:sym typeface="Symbol" pitchFamily="18" charset="2"/>
              </a:rPr>
              <a:t>k</a:t>
            </a:r>
            <a:r>
              <a:rPr lang="en-US" altLang="zh-CN" smtClean="0">
                <a:sym typeface="Symbol" pitchFamily="18" charset="2"/>
              </a:rPr>
              <a:t>)=H(</a:t>
            </a:r>
            <a:r>
              <a:rPr lang="en-US" altLang="zh-CN" baseline="-25000" smtClean="0">
                <a:sym typeface="Symbol" pitchFamily="18" charset="2"/>
              </a:rPr>
              <a:t>k</a:t>
            </a:r>
            <a:r>
              <a:rPr lang="en-US" altLang="zh-CN" smtClean="0">
                <a:sym typeface="Symbol" pitchFamily="18" charset="2"/>
              </a:rPr>
              <a:t>)G(</a:t>
            </a:r>
            <a:r>
              <a:rPr lang="en-US" altLang="zh-CN" baseline="-25000" smtClean="0">
                <a:sym typeface="Symbol" pitchFamily="18" charset="2"/>
              </a:rPr>
              <a:t>k</a:t>
            </a:r>
            <a:r>
              <a:rPr lang="en-US" altLang="zh-CN" smtClean="0">
                <a:sym typeface="Symbol" pitchFamily="18" charset="2"/>
              </a:rPr>
              <a:t>)</a:t>
            </a:r>
            <a:r>
              <a:rPr lang="zh-CN" altLang="en-US" smtClean="0">
                <a:sym typeface="Symbol" pitchFamily="18" charset="2"/>
              </a:rPr>
              <a:t>决定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smtClean="0">
                <a:sym typeface="Symbol" pitchFamily="18" charset="2"/>
              </a:rPr>
              <a:t>宽带：短窗</a:t>
            </a:r>
            <a:r>
              <a:rPr lang="en-US" altLang="zh-CN" sz="2400" smtClean="0">
                <a:sym typeface="Symbol" pitchFamily="18" charset="2"/>
              </a:rPr>
              <a:t>——</a:t>
            </a:r>
            <a:r>
              <a:rPr lang="zh-CN" altLang="en-US" sz="2400" smtClean="0">
                <a:sym typeface="Symbol" pitchFamily="18" charset="2"/>
              </a:rPr>
              <a:t>小于一个基音周期</a:t>
            </a:r>
            <a:endParaRPr lang="en-US" altLang="zh-CN" sz="2400" smtClean="0">
              <a:sym typeface="Symbol" pitchFamily="18" charset="2"/>
            </a:endParaRPr>
          </a:p>
          <a:p>
            <a:pPr lvl="1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mtClean="0">
                <a:sym typeface="Symbol" pitchFamily="18" charset="2"/>
              </a:rPr>
              <a:t>频率分辨率：</a:t>
            </a:r>
            <a:r>
              <a:rPr lang="en-US" altLang="zh-CN" smtClean="0">
                <a:sym typeface="Symbol" pitchFamily="18" charset="2"/>
              </a:rPr>
              <a:t>300Hz </a:t>
            </a:r>
            <a:r>
              <a:rPr lang="zh-CN" altLang="en-US" smtClean="0"/>
              <a:t>～ </a:t>
            </a:r>
            <a:r>
              <a:rPr lang="en-US" altLang="zh-CN" smtClean="0"/>
              <a:t>400Hz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mtClean="0">
                <a:sym typeface="Symbol" pitchFamily="18" charset="2"/>
              </a:rPr>
              <a:t>时间分辨率：</a:t>
            </a:r>
            <a:r>
              <a:rPr lang="en-US" altLang="zh-CN" smtClean="0">
                <a:sym typeface="Symbol" pitchFamily="18" charset="2"/>
              </a:rPr>
              <a:t>2ms </a:t>
            </a:r>
            <a:r>
              <a:rPr lang="zh-CN" altLang="en-US" smtClean="0"/>
              <a:t>～ </a:t>
            </a:r>
            <a:r>
              <a:rPr lang="en-US" altLang="zh-CN" smtClean="0"/>
              <a:t>5ms</a:t>
            </a:r>
            <a:endParaRPr lang="zh-CN" altLang="en-US" smtClean="0">
              <a:sym typeface="Symbol" pitchFamily="18" charset="2"/>
            </a:endParaRPr>
          </a:p>
          <a:p>
            <a:pPr lvl="1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mtClean="0">
                <a:sym typeface="Symbol" pitchFamily="18" charset="2"/>
              </a:rPr>
              <a:t>短窗特点：谱线混迭，但时间分辨率高</a:t>
            </a:r>
            <a:endParaRPr lang="zh-CN" altLang="en-US" dirty="0" smtClean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357353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构建</a:t>
            </a:r>
            <a:r>
              <a:rPr lang="en-US" altLang="zh-CN" dirty="0" smtClean="0"/>
              <a:t>Dataset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67171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74675" y="116632"/>
            <a:ext cx="8001000" cy="9144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zh-CN" altLang="en-US" smtClean="0">
                <a:solidFill>
                  <a:srgbClr val="FF0000"/>
                </a:solidFill>
              </a:rPr>
              <a:t>语谱图中可以观察到什么？</a:t>
            </a:r>
            <a:endParaRPr lang="zh-CN" altLang="zh-CN" dirty="0" smtClean="0">
              <a:solidFill>
                <a:srgbClr val="FF0000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566738" y="1412776"/>
            <a:ext cx="8001000" cy="4267200"/>
          </a:xfrm>
          <a:prstGeom prst="rect">
            <a:avLst/>
          </a:prstGeom>
        </p:spPr>
        <p:txBody>
          <a:bodyPr/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sz="2800" smtClean="0"/>
              <a:t>能量分布</a:t>
            </a:r>
          </a:p>
          <a:p>
            <a:pPr fontAlgn="auto">
              <a:spcAft>
                <a:spcPts val="0"/>
              </a:spcAft>
            </a:pPr>
            <a:r>
              <a:rPr lang="zh-CN" altLang="en-US" sz="2800" smtClean="0"/>
              <a:t>谱线结构</a:t>
            </a:r>
          </a:p>
          <a:p>
            <a:pPr fontAlgn="auto">
              <a:spcAft>
                <a:spcPts val="0"/>
              </a:spcAft>
            </a:pPr>
            <a:r>
              <a:rPr lang="zh-CN" altLang="en-US" sz="2800" smtClean="0"/>
              <a:t>声门波和声道幅频特性</a:t>
            </a:r>
            <a:r>
              <a:rPr lang="en-US" altLang="zh-CN" sz="2800" smtClean="0"/>
              <a:t>/</a:t>
            </a:r>
            <a:r>
              <a:rPr lang="zh-CN" altLang="en-US" sz="2800" smtClean="0"/>
              <a:t>共振峰</a:t>
            </a:r>
          </a:p>
          <a:p>
            <a:pPr fontAlgn="auto">
              <a:spcAft>
                <a:spcPts val="0"/>
              </a:spcAft>
            </a:pPr>
            <a:endParaRPr lang="en-US" altLang="zh-CN" sz="2800" smtClean="0"/>
          </a:p>
          <a:p>
            <a:pPr fontAlgn="auto">
              <a:spcAft>
                <a:spcPts val="0"/>
              </a:spcAft>
            </a:pPr>
            <a:r>
              <a:rPr lang="zh-CN" altLang="en-US" sz="2800" smtClean="0"/>
              <a:t>作用：反映时变的频谱特征</a:t>
            </a:r>
            <a:endParaRPr lang="zh-CN" alt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8644431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5970"/>
            <a:ext cx="8352928" cy="6301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18303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10" y="131539"/>
            <a:ext cx="8165370" cy="6609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1"/>
          <p:cNvSpPr>
            <a:spLocks noChangeArrowheads="1"/>
          </p:cNvSpPr>
          <p:nvPr/>
        </p:nvSpPr>
        <p:spPr bwMode="auto">
          <a:xfrm>
            <a:off x="269910" y="1413351"/>
            <a:ext cx="457200" cy="4031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美国英语中的音素</a:t>
            </a:r>
          </a:p>
        </p:txBody>
      </p:sp>
      <p:sp>
        <p:nvSpPr>
          <p:cNvPr id="7" name="矩形 2"/>
          <p:cNvSpPr>
            <a:spLocks noChangeArrowheads="1"/>
          </p:cNvSpPr>
          <p:nvPr/>
        </p:nvSpPr>
        <p:spPr bwMode="auto">
          <a:xfrm>
            <a:off x="2843808" y="826864"/>
            <a:ext cx="6461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元音</a:t>
            </a:r>
          </a:p>
        </p:txBody>
      </p:sp>
      <p:sp>
        <p:nvSpPr>
          <p:cNvPr id="8" name="矩形 3"/>
          <p:cNvSpPr>
            <a:spLocks noChangeArrowheads="1"/>
          </p:cNvSpPr>
          <p:nvPr/>
        </p:nvSpPr>
        <p:spPr bwMode="auto">
          <a:xfrm>
            <a:off x="8318376" y="754857"/>
            <a:ext cx="6461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辅音</a:t>
            </a:r>
          </a:p>
        </p:txBody>
      </p:sp>
      <p:sp>
        <p:nvSpPr>
          <p:cNvPr id="9" name="矩形 14"/>
          <p:cNvSpPr>
            <a:spLocks noChangeArrowheads="1"/>
          </p:cNvSpPr>
          <p:nvPr/>
        </p:nvSpPr>
        <p:spPr bwMode="auto">
          <a:xfrm>
            <a:off x="6142385" y="764704"/>
            <a:ext cx="8778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半元音</a:t>
            </a:r>
          </a:p>
        </p:txBody>
      </p:sp>
      <p:sp>
        <p:nvSpPr>
          <p:cNvPr id="10" name="矩形 8"/>
          <p:cNvSpPr>
            <a:spLocks noChangeArrowheads="1"/>
          </p:cNvSpPr>
          <p:nvPr/>
        </p:nvSpPr>
        <p:spPr bwMode="auto">
          <a:xfrm>
            <a:off x="5004048" y="1546944"/>
            <a:ext cx="6461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流音</a:t>
            </a:r>
          </a:p>
        </p:txBody>
      </p:sp>
      <p:sp>
        <p:nvSpPr>
          <p:cNvPr id="11" name="矩形 13"/>
          <p:cNvSpPr>
            <a:spLocks noChangeArrowheads="1"/>
          </p:cNvSpPr>
          <p:nvPr/>
        </p:nvSpPr>
        <p:spPr bwMode="auto">
          <a:xfrm>
            <a:off x="6909048" y="1484784"/>
            <a:ext cx="6461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滑音</a:t>
            </a:r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8172400" y="1762969"/>
            <a:ext cx="8778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耳语音</a:t>
            </a:r>
          </a:p>
        </p:txBody>
      </p:sp>
      <p:sp>
        <p:nvSpPr>
          <p:cNvPr id="15" name="矩形 4"/>
          <p:cNvSpPr>
            <a:spLocks noChangeArrowheads="1"/>
          </p:cNvSpPr>
          <p:nvPr/>
        </p:nvSpPr>
        <p:spPr bwMode="auto">
          <a:xfrm>
            <a:off x="4876582" y="2710661"/>
            <a:ext cx="41549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鼻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r>
              <a:rPr lang="zh-CN" altLang="en-US" dirty="0" smtClean="0">
                <a:solidFill>
                  <a:srgbClr val="0000FF"/>
                </a:solidFill>
              </a:rPr>
              <a:t>音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16" name="矩形 5"/>
          <p:cNvSpPr>
            <a:spLocks noChangeArrowheads="1"/>
          </p:cNvSpPr>
          <p:nvPr/>
        </p:nvSpPr>
        <p:spPr bwMode="auto">
          <a:xfrm>
            <a:off x="6862465" y="2636912"/>
            <a:ext cx="8778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摩擦音</a:t>
            </a:r>
          </a:p>
        </p:txBody>
      </p:sp>
      <p:sp>
        <p:nvSpPr>
          <p:cNvPr id="17" name="矩形 6"/>
          <p:cNvSpPr>
            <a:spLocks noChangeArrowheads="1"/>
          </p:cNvSpPr>
          <p:nvPr/>
        </p:nvSpPr>
        <p:spPr bwMode="auto">
          <a:xfrm>
            <a:off x="1405880" y="3984873"/>
            <a:ext cx="8778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破擦音</a:t>
            </a:r>
          </a:p>
        </p:txBody>
      </p:sp>
      <p:sp>
        <p:nvSpPr>
          <p:cNvPr id="18" name="矩形 7"/>
          <p:cNvSpPr>
            <a:spLocks noChangeArrowheads="1"/>
          </p:cNvSpPr>
          <p:nvPr/>
        </p:nvSpPr>
        <p:spPr bwMode="auto">
          <a:xfrm>
            <a:off x="3424808" y="3863008"/>
            <a:ext cx="12192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复合</a:t>
            </a:r>
            <a:endParaRPr lang="en-US" altLang="zh-CN" dirty="0">
              <a:solidFill>
                <a:srgbClr val="0000FF"/>
              </a:solidFill>
            </a:endParaRPr>
          </a:p>
          <a:p>
            <a:r>
              <a:rPr lang="zh-CN" altLang="en-US" dirty="0">
                <a:solidFill>
                  <a:srgbClr val="0000FF"/>
                </a:solidFill>
              </a:rPr>
              <a:t>元音</a:t>
            </a:r>
          </a:p>
        </p:txBody>
      </p:sp>
    </p:spTree>
    <p:extLst>
      <p:ext uri="{BB962C8B-B14F-4D97-AF65-F5344CB8AC3E}">
        <p14:creationId xmlns:p14="http://schemas.microsoft.com/office/powerpoint/2010/main" val="18952586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48" y="231620"/>
            <a:ext cx="8568952" cy="640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45663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8640960" cy="6480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31595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72816"/>
            <a:ext cx="8259724" cy="4662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424564" y="1139820"/>
            <a:ext cx="8259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0000FF"/>
                </a:solidFill>
              </a:rPr>
              <a:t>不同说话人发同一个元音的第一和第二共振峰形成一个聚类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74675" y="116632"/>
            <a:ext cx="8001000" cy="1216025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zh-CN" altLang="en-US" smtClean="0"/>
              <a:t>声学元音图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649698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74675" y="116632"/>
            <a:ext cx="8001000" cy="1216025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zh-CN" altLang="en-US" smtClean="0"/>
              <a:t>鼻音</a:t>
            </a:r>
            <a:endParaRPr lang="zh-CN" altLang="en-US" dirty="0" smtClean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566738" y="1752600"/>
            <a:ext cx="8001000" cy="4267200"/>
          </a:xfrm>
          <a:prstGeom prst="rect">
            <a:avLst/>
          </a:prstGeom>
        </p:spPr>
        <p:txBody>
          <a:bodyPr/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sz="3200" dirty="0" smtClean="0"/>
              <a:t>准周期激励</a:t>
            </a:r>
          </a:p>
          <a:p>
            <a:pPr fontAlgn="auto">
              <a:spcAft>
                <a:spcPts val="0"/>
              </a:spcAft>
            </a:pPr>
            <a:r>
              <a:rPr lang="zh-CN" altLang="en-US" sz="3200" dirty="0" smtClean="0"/>
              <a:t>鼻腔：低频谐振</a:t>
            </a:r>
          </a:p>
          <a:p>
            <a:pPr fontAlgn="auto">
              <a:spcAft>
                <a:spcPts val="0"/>
              </a:spcAft>
            </a:pPr>
            <a:r>
              <a:rPr lang="zh-CN" altLang="en-US" sz="3200" dirty="0" smtClean="0"/>
              <a:t>第一共振峰</a:t>
            </a:r>
            <a:r>
              <a:rPr lang="en-US" altLang="zh-CN" sz="3200" dirty="0" smtClean="0"/>
              <a:t>250Hz</a:t>
            </a:r>
            <a:r>
              <a:rPr lang="zh-CN" altLang="en-US" sz="3200" dirty="0" smtClean="0"/>
              <a:t>，之后几乎无能量</a:t>
            </a:r>
          </a:p>
        </p:txBody>
      </p:sp>
    </p:spTree>
    <p:extLst>
      <p:ext uri="{BB962C8B-B14F-4D97-AF65-F5344CB8AC3E}">
        <p14:creationId xmlns:p14="http://schemas.microsoft.com/office/powerpoint/2010/main" val="23099254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03" y="620688"/>
            <a:ext cx="8662177" cy="5642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42770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18" y="392339"/>
            <a:ext cx="8887984" cy="5931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74954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74675" y="116632"/>
            <a:ext cx="8001000" cy="1216025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zh-CN" altLang="en-US" dirty="0" smtClean="0"/>
              <a:t>摩擦音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09014" y="1340768"/>
            <a:ext cx="8568952" cy="4267200"/>
          </a:xfrm>
          <a:prstGeom prst="rect">
            <a:avLst/>
          </a:prstGeom>
        </p:spPr>
        <p:txBody>
          <a:bodyPr/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sz="2800" dirty="0" smtClean="0"/>
              <a:t>声源：噪声声源</a:t>
            </a:r>
          </a:p>
          <a:p>
            <a:pPr fontAlgn="auto">
              <a:spcAft>
                <a:spcPts val="0"/>
              </a:spcAft>
            </a:pPr>
            <a:r>
              <a:rPr lang="zh-CN" altLang="en-US" sz="2800" dirty="0" smtClean="0"/>
              <a:t>清摩擦音</a:t>
            </a:r>
          </a:p>
          <a:p>
            <a:pPr fontAlgn="auto">
              <a:spcAft>
                <a:spcPts val="0"/>
              </a:spcAft>
            </a:pPr>
            <a:r>
              <a:rPr lang="zh-CN" altLang="en-US" sz="2800" dirty="0" smtClean="0"/>
              <a:t>浊摩擦音</a:t>
            </a:r>
            <a:r>
              <a:rPr lang="en-US" altLang="zh-CN" sz="2800" dirty="0" smtClean="0"/>
              <a:t>: </a:t>
            </a:r>
            <a:r>
              <a:rPr lang="zh-CN" altLang="en-US" sz="2800" dirty="0" smtClean="0"/>
              <a:t>清摩擦音</a:t>
            </a:r>
            <a:r>
              <a:rPr lang="en-US" altLang="zh-CN" sz="2800" dirty="0" smtClean="0"/>
              <a:t>+</a:t>
            </a:r>
            <a:r>
              <a:rPr lang="zh-CN" altLang="en-US" sz="2800" dirty="0" smtClean="0"/>
              <a:t>声带振动</a:t>
            </a:r>
            <a:endParaRPr lang="en-US" altLang="zh-CN" sz="2800" dirty="0" smtClean="0"/>
          </a:p>
          <a:p>
            <a:pPr fontAlgn="auto">
              <a:spcAft>
                <a:spcPts val="0"/>
              </a:spcAft>
            </a:pPr>
            <a:endParaRPr lang="en-US" altLang="zh-CN" sz="2800" dirty="0" smtClean="0"/>
          </a:p>
          <a:p>
            <a:pPr fontAlgn="auto">
              <a:spcAft>
                <a:spcPts val="0"/>
              </a:spcAft>
            </a:pPr>
            <a:r>
              <a:rPr lang="zh-CN" altLang="en-US" sz="2800" dirty="0" smtClean="0"/>
              <a:t>清爆破音</a:t>
            </a:r>
          </a:p>
          <a:p>
            <a:pPr fontAlgn="auto">
              <a:spcAft>
                <a:spcPts val="0"/>
              </a:spcAft>
            </a:pPr>
            <a:r>
              <a:rPr lang="zh-CN" altLang="en-US" sz="2800" dirty="0" smtClean="0"/>
              <a:t>浊爆破音</a:t>
            </a:r>
          </a:p>
          <a:p>
            <a:pPr fontAlgn="auto">
              <a:spcAft>
                <a:spcPts val="0"/>
              </a:spcAft>
            </a:pPr>
            <a:r>
              <a:rPr lang="zh-CN" altLang="en-US" sz="2800" dirty="0" smtClean="0"/>
              <a:t>浊爆破音与随后元音之间的时延更短</a:t>
            </a:r>
          </a:p>
          <a:p>
            <a:pPr fontAlgn="auto">
              <a:spcAft>
                <a:spcPts val="0"/>
              </a:spcAft>
            </a:pPr>
            <a:r>
              <a:rPr lang="zh-CN" altLang="en-US" sz="2800" dirty="0" smtClean="0"/>
              <a:t>音栅（</a:t>
            </a:r>
            <a:r>
              <a:rPr lang="en-US" altLang="zh-CN" sz="2800" dirty="0" smtClean="0"/>
              <a:t>voice bar</a:t>
            </a:r>
            <a:r>
              <a:rPr lang="zh-CN" altLang="en-US" sz="2800" dirty="0" smtClean="0"/>
              <a:t>）：口腔封闭时的声带低频振动声</a:t>
            </a:r>
          </a:p>
          <a:p>
            <a:pPr fontAlgn="auto">
              <a:spcAft>
                <a:spcPts val="0"/>
              </a:spcAft>
            </a:pPr>
            <a:endParaRPr lang="zh-CN" alt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9840590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304800" y="332656"/>
            <a:ext cx="8534400" cy="597666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语音数据集词汇表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中文词语：</a:t>
            </a:r>
            <a:endParaRPr lang="en-US" altLang="zh-CN" dirty="0" smtClean="0"/>
          </a:p>
          <a:p>
            <a:pPr marL="594360" lvl="2" indent="0">
              <a:lnSpc>
                <a:spcPct val="150000"/>
              </a:lnSpc>
              <a:buNone/>
            </a:pPr>
            <a:r>
              <a:rPr lang="zh-CN" altLang="en-US" dirty="0" smtClean="0"/>
              <a:t>打开；关闭；删除；文件；语音；图像；信号；计算机；上海；北京；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英文词语：</a:t>
            </a:r>
            <a:endParaRPr lang="en-US" altLang="zh-CN" dirty="0"/>
          </a:p>
          <a:p>
            <a:pPr marL="594360" lvl="2" indent="0">
              <a:lnSpc>
                <a:spcPct val="150000"/>
              </a:lnSpc>
              <a:buNone/>
            </a:pPr>
            <a:r>
              <a:rPr lang="en-US" altLang="zh-CN" dirty="0"/>
              <a:t>Open</a:t>
            </a:r>
            <a:r>
              <a:rPr lang="zh-CN" altLang="en-US" dirty="0"/>
              <a:t>；</a:t>
            </a:r>
            <a:r>
              <a:rPr lang="en-US" altLang="zh-CN" dirty="0"/>
              <a:t>Close</a:t>
            </a:r>
            <a:r>
              <a:rPr lang="zh-CN" altLang="en-US" dirty="0" smtClean="0"/>
              <a:t>；</a:t>
            </a:r>
            <a:r>
              <a:rPr lang="en-US" altLang="zh-CN" dirty="0" smtClean="0"/>
              <a:t>Delete</a:t>
            </a:r>
            <a:r>
              <a:rPr lang="zh-CN" altLang="en-US" dirty="0" smtClean="0"/>
              <a:t>；</a:t>
            </a:r>
            <a:r>
              <a:rPr lang="en-US" altLang="zh-CN" dirty="0" smtClean="0"/>
              <a:t>File</a:t>
            </a:r>
            <a:r>
              <a:rPr lang="zh-CN" altLang="en-US" dirty="0"/>
              <a:t>；</a:t>
            </a:r>
            <a:r>
              <a:rPr lang="en-US" altLang="zh-CN" dirty="0"/>
              <a:t>Speech</a:t>
            </a:r>
            <a:r>
              <a:rPr lang="zh-CN" altLang="en-US" dirty="0"/>
              <a:t>；</a:t>
            </a:r>
            <a:r>
              <a:rPr lang="en-US" altLang="zh-CN" dirty="0"/>
              <a:t>Image</a:t>
            </a:r>
            <a:r>
              <a:rPr lang="zh-CN" altLang="en-US" dirty="0" smtClean="0"/>
              <a:t>；</a:t>
            </a:r>
            <a:r>
              <a:rPr lang="en-US" altLang="zh-CN" dirty="0" smtClean="0"/>
              <a:t>Signal</a:t>
            </a:r>
            <a:r>
              <a:rPr lang="zh-CN" altLang="en-US" dirty="0" smtClean="0"/>
              <a:t>；</a:t>
            </a:r>
            <a:r>
              <a:rPr lang="en-US" altLang="zh-CN" dirty="0" smtClean="0"/>
              <a:t>Computer</a:t>
            </a:r>
            <a:r>
              <a:rPr lang="zh-CN" altLang="en-US" dirty="0" smtClean="0"/>
              <a:t>；</a:t>
            </a:r>
            <a:r>
              <a:rPr lang="en-US" altLang="zh-CN" dirty="0" smtClean="0"/>
              <a:t>Shanghai</a:t>
            </a:r>
            <a:r>
              <a:rPr lang="zh-CN" altLang="en-US" dirty="0" smtClean="0"/>
              <a:t>；</a:t>
            </a:r>
            <a:r>
              <a:rPr lang="en-US" altLang="zh-CN" dirty="0" smtClean="0"/>
              <a:t>Beijing</a:t>
            </a:r>
            <a:endParaRPr lang="en-US" altLang="zh-CN" dirty="0"/>
          </a:p>
          <a:p>
            <a:pPr marL="274320" lvl="2" indent="-274320">
              <a:lnSpc>
                <a:spcPct val="150000"/>
              </a:lnSpc>
              <a:spcBef>
                <a:spcPts val="580"/>
              </a:spcBef>
              <a:buClr>
                <a:schemeClr val="accent1"/>
              </a:buClr>
            </a:pPr>
            <a:r>
              <a:rPr lang="zh-CN" altLang="en-US" sz="2600" dirty="0" smtClean="0"/>
              <a:t>录制</a:t>
            </a:r>
            <a:r>
              <a:rPr lang="zh-CN" altLang="en-US" sz="2600" dirty="0"/>
              <a:t>要求</a:t>
            </a:r>
            <a:endParaRPr lang="en-US" altLang="zh-CN" sz="2600" dirty="0" smtClean="0"/>
          </a:p>
          <a:p>
            <a:pPr lvl="1">
              <a:lnSpc>
                <a:spcPct val="150000"/>
              </a:lnSpc>
            </a:pPr>
            <a:r>
              <a:rPr lang="zh-CN" altLang="en-US" dirty="0"/>
              <a:t>建议安装</a:t>
            </a:r>
            <a:r>
              <a:rPr lang="en-US" altLang="zh-CN" dirty="0" err="1"/>
              <a:t>Matlab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在安静环境下录音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每个词重复</a:t>
            </a:r>
            <a:r>
              <a:rPr lang="en-US" altLang="zh-CN" dirty="0" smtClean="0"/>
              <a:t>20</a:t>
            </a:r>
            <a:r>
              <a:rPr lang="zh-CN" altLang="en-US" dirty="0"/>
              <a:t>次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/>
              <a:t>负责人</a:t>
            </a:r>
            <a:r>
              <a:rPr lang="zh-CN" altLang="en-US" dirty="0" smtClean="0"/>
              <a:t>：郑哲东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发布</a:t>
            </a:r>
            <a:r>
              <a:rPr lang="en-US" altLang="zh-CN" dirty="0" err="1" smtClean="0"/>
              <a:t>Matlab</a:t>
            </a:r>
            <a:r>
              <a:rPr lang="zh-CN" altLang="en-US" dirty="0" smtClean="0"/>
              <a:t>录音小程序，定义</a:t>
            </a:r>
            <a:r>
              <a:rPr lang="en-US" altLang="zh-CN" dirty="0" smtClean="0"/>
              <a:t>dataset</a:t>
            </a:r>
            <a:r>
              <a:rPr lang="zh-CN" altLang="en-US" dirty="0" smtClean="0"/>
              <a:t>文件格式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767702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9654"/>
            <a:ext cx="8352928" cy="6509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35602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8641"/>
            <a:ext cx="8352928" cy="640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28473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34" y="159612"/>
            <a:ext cx="8568952" cy="6542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97186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00" y="1412776"/>
            <a:ext cx="7239000" cy="529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74675" y="152400"/>
            <a:ext cx="8001000" cy="1764432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zh-CN" altLang="en-US" dirty="0" smtClean="0"/>
              <a:t>过渡语音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双元音</a:t>
            </a:r>
            <a:endParaRPr lang="en-US" altLang="zh-CN" dirty="0" smtClean="0"/>
          </a:p>
          <a:p>
            <a:pPr algn="ctr" fontAlgn="auto">
              <a:spcAft>
                <a:spcPts val="0"/>
              </a:spcAft>
            </a:pPr>
            <a:endParaRPr lang="en-US" altLang="zh-CN" sz="2000" dirty="0" smtClean="0"/>
          </a:p>
          <a:p>
            <a:pPr algn="ctr" fontAlgn="auto">
              <a:spcAft>
                <a:spcPts val="0"/>
              </a:spcAft>
            </a:pPr>
            <a:r>
              <a:rPr lang="zh-CN" altLang="en-US" sz="2800" dirty="0" smtClean="0"/>
              <a:t>在两个元音间平滑过渡</a:t>
            </a:r>
          </a:p>
        </p:txBody>
      </p:sp>
    </p:spTree>
    <p:extLst>
      <p:ext uri="{BB962C8B-B14F-4D97-AF65-F5344CB8AC3E}">
        <p14:creationId xmlns:p14="http://schemas.microsoft.com/office/powerpoint/2010/main" val="31665123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574675" y="188640"/>
            <a:ext cx="8001000" cy="1216025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zh-CN" altLang="en-US" dirty="0" smtClean="0"/>
              <a:t>汉语中语音的分类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467544" y="1196752"/>
            <a:ext cx="8180139" cy="1890936"/>
          </a:xfrm>
          <a:prstGeom prst="rect">
            <a:avLst/>
          </a:prstGeom>
        </p:spPr>
        <p:txBody>
          <a:bodyPr/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sz="2800" b="1" dirty="0" smtClean="0">
                <a:solidFill>
                  <a:srgbClr val="0000FF"/>
                </a:solidFill>
              </a:rPr>
              <a:t>音素</a:t>
            </a:r>
            <a:r>
              <a:rPr lang="zh-CN" altLang="en-US" sz="2800" dirty="0" smtClean="0"/>
              <a:t>是指发出各不相同音的最小单位</a:t>
            </a:r>
            <a:endParaRPr lang="en-US" altLang="zh-CN" sz="2800" dirty="0" smtClean="0"/>
          </a:p>
          <a:p>
            <a:pPr fontAlgn="auto">
              <a:spcAft>
                <a:spcPts val="0"/>
              </a:spcAft>
            </a:pPr>
            <a:r>
              <a:rPr lang="zh-CN" altLang="en-US" sz="2800" dirty="0" smtClean="0"/>
              <a:t>汉语中，音素可以构成声母和韵母，含有声调的韵母成为调母</a:t>
            </a:r>
            <a:endParaRPr lang="en-US" altLang="zh-CN" sz="2800" dirty="0" smtClean="0"/>
          </a:p>
          <a:p>
            <a:pPr fontAlgn="auto">
              <a:spcAft>
                <a:spcPts val="0"/>
              </a:spcAft>
            </a:pPr>
            <a:r>
              <a:rPr lang="zh-CN" altLang="en-US" sz="2800" dirty="0" smtClean="0"/>
              <a:t>汉语包括</a:t>
            </a:r>
            <a:r>
              <a:rPr lang="en-US" altLang="zh-CN" sz="2800" dirty="0" smtClean="0"/>
              <a:t>22</a:t>
            </a:r>
            <a:r>
              <a:rPr lang="zh-CN" altLang="en-US" sz="2800" dirty="0" smtClean="0"/>
              <a:t>个声母（含零声母），</a:t>
            </a:r>
            <a:r>
              <a:rPr lang="en-US" altLang="zh-CN" sz="2800" dirty="0" smtClean="0"/>
              <a:t>38</a:t>
            </a:r>
            <a:r>
              <a:rPr lang="zh-CN" altLang="en-US" sz="2800" dirty="0" smtClean="0"/>
              <a:t>个韵母</a:t>
            </a:r>
            <a:endParaRPr lang="en-US" altLang="zh-CN" sz="2800" dirty="0" smtClean="0"/>
          </a:p>
          <a:p>
            <a:pPr fontAlgn="auto">
              <a:spcAft>
                <a:spcPts val="0"/>
              </a:spcAft>
            </a:pPr>
            <a:endParaRPr lang="en-US" altLang="zh-CN" sz="2800" dirty="0" smtClean="0"/>
          </a:p>
          <a:p>
            <a:pPr fontAlgn="auto">
              <a:spcAft>
                <a:spcPts val="0"/>
              </a:spcAft>
            </a:pPr>
            <a:endParaRPr lang="zh-CN" altLang="en-US" sz="2800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64" y="3442952"/>
            <a:ext cx="8250571" cy="2739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44067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170" y="192312"/>
            <a:ext cx="6120680" cy="6477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标题 6"/>
          <p:cNvSpPr txBox="1">
            <a:spLocks/>
          </p:cNvSpPr>
          <p:nvPr/>
        </p:nvSpPr>
        <p:spPr>
          <a:xfrm>
            <a:off x="683568" y="260648"/>
            <a:ext cx="720725" cy="3429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mtClean="0"/>
              <a:t>汉语</a:t>
            </a:r>
            <a:r>
              <a:rPr lang="en-US" altLang="zh-CN" smtClean="0"/>
              <a:t/>
            </a:r>
            <a:br>
              <a:rPr lang="en-US" altLang="zh-CN" smtClean="0"/>
            </a:br>
            <a:r>
              <a:rPr lang="en-US" altLang="zh-CN" smtClean="0"/>
              <a:t/>
            </a:r>
            <a:br>
              <a:rPr lang="en-US" altLang="zh-CN" smtClean="0"/>
            </a:br>
            <a:r>
              <a:rPr lang="zh-CN" altLang="en-US" smtClean="0"/>
              <a:t>韵母表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0585987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116632"/>
            <a:ext cx="8534400" cy="792162"/>
          </a:xfrm>
        </p:spPr>
        <p:txBody>
          <a:bodyPr/>
          <a:lstStyle/>
          <a:p>
            <a:pPr algn="ctr"/>
            <a:r>
              <a:rPr lang="zh-CN" altLang="en-US" dirty="0"/>
              <a:t>内容提要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3200" dirty="0"/>
              <a:t>发音器官与部位</a:t>
            </a:r>
            <a:endParaRPr lang="en-US" altLang="zh-CN" sz="3200" dirty="0"/>
          </a:p>
          <a:p>
            <a:pPr>
              <a:lnSpc>
                <a:spcPct val="200000"/>
              </a:lnSpc>
            </a:pPr>
            <a:r>
              <a:rPr lang="zh-CN" altLang="en-US" sz="3200" dirty="0"/>
              <a:t>语音</a:t>
            </a:r>
            <a:r>
              <a:rPr lang="zh-CN" altLang="en-US" sz="3200" dirty="0" smtClean="0"/>
              <a:t>产生与分类</a:t>
            </a:r>
            <a:endParaRPr lang="en-US" altLang="zh-CN" sz="3200" dirty="0" smtClean="0"/>
          </a:p>
          <a:p>
            <a:pPr>
              <a:lnSpc>
                <a:spcPct val="200000"/>
              </a:lnSpc>
            </a:pPr>
            <a:r>
              <a:rPr lang="zh-CN" altLang="en-US" sz="3200" dirty="0"/>
              <a:t>语谱</a:t>
            </a:r>
            <a:r>
              <a:rPr lang="zh-CN" altLang="en-US" sz="3200" dirty="0" smtClean="0"/>
              <a:t>图</a:t>
            </a:r>
            <a:r>
              <a:rPr lang="zh-CN" altLang="en-US" sz="3200" dirty="0"/>
              <a:t>及</a:t>
            </a:r>
            <a:r>
              <a:rPr lang="zh-CN" altLang="en-US" sz="3200" dirty="0" smtClean="0"/>
              <a:t>音素</a:t>
            </a:r>
            <a:endParaRPr lang="en-US" altLang="zh-CN" sz="3200" dirty="0" smtClean="0"/>
          </a:p>
          <a:p>
            <a:pPr>
              <a:lnSpc>
                <a:spcPct val="200000"/>
              </a:lnSpc>
            </a:pPr>
            <a:r>
              <a:rPr lang="zh-CN" altLang="en-US" sz="3200" b="1" dirty="0">
                <a:solidFill>
                  <a:srgbClr val="FF0000"/>
                </a:solidFill>
              </a:rPr>
              <a:t>语音信号感知</a:t>
            </a:r>
          </a:p>
        </p:txBody>
      </p:sp>
    </p:spTree>
    <p:extLst>
      <p:ext uri="{BB962C8B-B14F-4D97-AF65-F5344CB8AC3E}">
        <p14:creationId xmlns:p14="http://schemas.microsoft.com/office/powerpoint/2010/main" val="32847809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574675" y="188640"/>
            <a:ext cx="8001000" cy="1216025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zh-CN" altLang="en-US" dirty="0" smtClean="0"/>
              <a:t>语音信号感知：人耳的构造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68760"/>
            <a:ext cx="8044966" cy="4904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09693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574675" y="188640"/>
            <a:ext cx="8001000" cy="1216025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zh-CN" altLang="en-US" dirty="0" smtClean="0"/>
              <a:t>声波转变为神经信号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66" y="1630561"/>
            <a:ext cx="8001000" cy="4462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86134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574675" y="116632"/>
            <a:ext cx="8001000" cy="1216025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zh-CN" altLang="en-US" dirty="0" smtClean="0"/>
              <a:t>听觉特性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566738" y="1412776"/>
            <a:ext cx="8001000" cy="5112568"/>
          </a:xfrm>
          <a:prstGeom prst="rect">
            <a:avLst/>
          </a:prstGeom>
        </p:spPr>
        <p:txBody>
          <a:bodyPr/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dirty="0" smtClean="0"/>
              <a:t>正常人可听声音频率范围：</a:t>
            </a:r>
            <a:r>
              <a:rPr lang="en-US" altLang="zh-CN" dirty="0" smtClean="0"/>
              <a:t>16Hz – 16kHz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dirty="0" smtClean="0"/>
              <a:t>人耳的听阈及响度</a:t>
            </a:r>
            <a:endParaRPr lang="en-US" altLang="zh-CN" dirty="0" smtClean="0"/>
          </a:p>
          <a:p>
            <a:pPr lvl="1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dirty="0" smtClean="0"/>
              <a:t>听阈：正常人的听阈就是指声音小到人耳刚刚能听见的大小</a:t>
            </a:r>
            <a:endParaRPr lang="en-US" altLang="zh-CN" dirty="0" smtClean="0"/>
          </a:p>
          <a:p>
            <a:pPr lvl="1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dirty="0" smtClean="0"/>
              <a:t>响度：反映一个人的主观感觉频率成分声音强弱的物理量，单位为方（</a:t>
            </a:r>
            <a:r>
              <a:rPr lang="en-US" altLang="zh-CN" dirty="0" smtClean="0"/>
              <a:t>phone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dirty="0" smtClean="0"/>
              <a:t>在</a:t>
            </a:r>
            <a:r>
              <a:rPr lang="en-US" altLang="zh-CN" dirty="0" smtClean="0"/>
              <a:t>1KHz</a:t>
            </a:r>
            <a:r>
              <a:rPr lang="zh-CN" altLang="en-US" dirty="0" smtClean="0"/>
              <a:t>纯音下，响度为</a:t>
            </a:r>
            <a:r>
              <a:rPr lang="en-US" altLang="zh-CN" dirty="0" smtClean="0"/>
              <a:t>10</a:t>
            </a:r>
            <a:r>
              <a:rPr lang="zh-CN" altLang="en-US" dirty="0" smtClean="0"/>
              <a:t>方时相当于</a:t>
            </a:r>
            <a:r>
              <a:rPr lang="en-US" altLang="zh-CN" dirty="0" smtClean="0"/>
              <a:t>10dB</a:t>
            </a:r>
            <a:r>
              <a:rPr lang="zh-CN" altLang="en-US" dirty="0" smtClean="0"/>
              <a:t>的声压级，人耳感知的声音响度是频率和声压级的函数</a:t>
            </a:r>
            <a:endParaRPr lang="en-US" altLang="zh-CN" dirty="0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28904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116632"/>
            <a:ext cx="8534400" cy="792162"/>
          </a:xfrm>
        </p:spPr>
        <p:txBody>
          <a:bodyPr/>
          <a:lstStyle/>
          <a:p>
            <a:pPr algn="ctr"/>
            <a:r>
              <a:rPr lang="zh-CN" altLang="en-US" dirty="0" smtClean="0"/>
              <a:t>课程项目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 smtClean="0"/>
              <a:t>项目要求</a:t>
            </a:r>
            <a:endParaRPr lang="en-US" altLang="zh-CN" b="1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短语识别：</a:t>
            </a:r>
            <a:r>
              <a:rPr lang="en-US" altLang="zh-CN" dirty="0" smtClean="0"/>
              <a:t>10</a:t>
            </a:r>
            <a:r>
              <a:rPr lang="zh-CN" altLang="en-US" dirty="0" smtClean="0"/>
              <a:t>个中文词，</a:t>
            </a:r>
            <a:r>
              <a:rPr lang="en-US" altLang="zh-CN" dirty="0" smtClean="0"/>
              <a:t>10</a:t>
            </a:r>
            <a:r>
              <a:rPr lang="zh-CN" altLang="en-US" dirty="0" smtClean="0"/>
              <a:t>个英文词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说话人识别</a:t>
            </a:r>
            <a:r>
              <a:rPr lang="zh-CN" altLang="en-US" dirty="0"/>
              <a:t>：</a:t>
            </a:r>
            <a:r>
              <a:rPr lang="en-US" altLang="zh-CN" dirty="0" smtClean="0"/>
              <a:t>16</a:t>
            </a:r>
            <a:r>
              <a:rPr lang="zh-CN" altLang="en-US" dirty="0" smtClean="0"/>
              <a:t>个人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b="1" dirty="0" smtClean="0"/>
              <a:t>评价方法</a:t>
            </a:r>
            <a:endParaRPr lang="en-US" altLang="zh-CN" b="1" dirty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现场测试：识别精度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项目报告：完整性，系统性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65902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81428"/>
            <a:ext cx="7286625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95536" y="260648"/>
            <a:ext cx="553998" cy="3727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0000FF"/>
                </a:solidFill>
              </a:rPr>
              <a:t>等响度曲</a:t>
            </a:r>
            <a:r>
              <a:rPr lang="zh-CN" altLang="en-US" sz="2400" b="1" dirty="0">
                <a:solidFill>
                  <a:srgbClr val="0000FF"/>
                </a:solidFill>
              </a:rPr>
              <a:t>线与声强级的关系</a:t>
            </a:r>
          </a:p>
        </p:txBody>
      </p:sp>
    </p:spTree>
    <p:extLst>
      <p:ext uri="{BB962C8B-B14F-4D97-AF65-F5344CB8AC3E}">
        <p14:creationId xmlns:p14="http://schemas.microsoft.com/office/powerpoint/2010/main" val="1952446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6"/>
          <p:cNvSpPr txBox="1">
            <a:spLocks/>
          </p:cNvSpPr>
          <p:nvPr/>
        </p:nvSpPr>
        <p:spPr>
          <a:xfrm>
            <a:off x="539552" y="1124744"/>
            <a:ext cx="8001000" cy="4267200"/>
          </a:xfrm>
          <a:prstGeom prst="rect">
            <a:avLst/>
          </a:prstGeom>
        </p:spPr>
        <p:txBody>
          <a:bodyPr/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600"/>
              </a:spcAft>
            </a:pPr>
            <a:r>
              <a:rPr lang="zh-CN" altLang="en-US" sz="2800" dirty="0" smtClean="0"/>
              <a:t>音调是听觉分辨声音高低时用于描述这种感觉的一种特性，客观上用频率表示，单位为</a:t>
            </a:r>
            <a:r>
              <a:rPr lang="en-US" altLang="zh-CN" sz="2800" dirty="0" smtClean="0"/>
              <a:t>Mel</a:t>
            </a:r>
          </a:p>
          <a:p>
            <a:pPr fontAlgn="auto">
              <a:lnSpc>
                <a:spcPct val="150000"/>
              </a:lnSpc>
              <a:spcAft>
                <a:spcPts val="600"/>
              </a:spcAft>
            </a:pPr>
            <a:r>
              <a:rPr lang="zh-CN" altLang="en-US" sz="2800" dirty="0" smtClean="0"/>
              <a:t>一个高于听阈</a:t>
            </a:r>
            <a:r>
              <a:rPr lang="en-US" altLang="zh-CN" sz="2800" dirty="0" smtClean="0"/>
              <a:t>40dB</a:t>
            </a:r>
            <a:r>
              <a:rPr lang="zh-CN" altLang="en-US" sz="2800" dirty="0" smtClean="0"/>
              <a:t>、频率为</a:t>
            </a:r>
            <a:r>
              <a:rPr lang="en-US" altLang="zh-CN" sz="2800" dirty="0" smtClean="0"/>
              <a:t>1KHz</a:t>
            </a:r>
            <a:r>
              <a:rPr lang="zh-CN" altLang="en-US" sz="2800" dirty="0" smtClean="0"/>
              <a:t>的纯音，其产生的音调定为</a:t>
            </a:r>
            <a:r>
              <a:rPr lang="en-US" altLang="zh-CN" sz="2800" dirty="0" smtClean="0"/>
              <a:t>1000Mel</a:t>
            </a:r>
          </a:p>
          <a:p>
            <a:pPr fontAlgn="auto">
              <a:lnSpc>
                <a:spcPct val="150000"/>
              </a:lnSpc>
              <a:spcAft>
                <a:spcPts val="600"/>
              </a:spcAft>
            </a:pPr>
            <a:r>
              <a:rPr lang="zh-CN" altLang="en-US" sz="2800" dirty="0" smtClean="0"/>
              <a:t>音调和频率的近似关系：</a:t>
            </a:r>
            <a:endParaRPr lang="en-US" altLang="zh-CN" sz="2800" dirty="0" smtClean="0"/>
          </a:p>
          <a:p>
            <a:pPr marL="469900" lvl="1" indent="0" fontAlgn="auto">
              <a:lnSpc>
                <a:spcPct val="150000"/>
              </a:lnSpc>
              <a:spcAft>
                <a:spcPts val="600"/>
              </a:spcAft>
              <a:buFont typeface="Wingdings" pitchFamily="2" charset="2"/>
              <a:buNone/>
            </a:pPr>
            <a:r>
              <a:rPr lang="en-US" altLang="zh-CN" dirty="0" smtClean="0"/>
              <a:t>	</a:t>
            </a:r>
            <a:r>
              <a:rPr lang="en-US" altLang="zh-CN" sz="2800" dirty="0" smtClean="0"/>
              <a:t>	</a:t>
            </a:r>
            <a:r>
              <a:rPr lang="en-US" altLang="zh-CN" sz="2800" dirty="0" err="1" smtClean="0"/>
              <a:t>T</a:t>
            </a:r>
            <a:r>
              <a:rPr lang="en-US" altLang="zh-CN" sz="2800" baseline="-25000" dirty="0" err="1" smtClean="0"/>
              <a:t>Mel</a:t>
            </a:r>
            <a:r>
              <a:rPr lang="en-US" altLang="zh-CN" sz="2800" dirty="0" smtClean="0"/>
              <a:t>=2595log</a:t>
            </a:r>
            <a:r>
              <a:rPr lang="zh-CN" altLang="en-US" sz="2800" dirty="0" smtClean="0"/>
              <a:t>（</a:t>
            </a:r>
            <a:r>
              <a:rPr lang="en-US" altLang="zh-CN" sz="2800" dirty="0" smtClean="0"/>
              <a:t>1+f/700</a:t>
            </a:r>
            <a:r>
              <a:rPr lang="zh-CN" altLang="en-US" sz="2800" dirty="0" smtClean="0"/>
              <a:t>）</a:t>
            </a:r>
          </a:p>
        </p:txBody>
      </p:sp>
      <p:sp>
        <p:nvSpPr>
          <p:cNvPr id="6" name="标题 5"/>
          <p:cNvSpPr txBox="1">
            <a:spLocks/>
          </p:cNvSpPr>
          <p:nvPr/>
        </p:nvSpPr>
        <p:spPr>
          <a:xfrm>
            <a:off x="574675" y="116632"/>
            <a:ext cx="8001000" cy="1216025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zh-CN" altLang="en-US" smtClean="0"/>
              <a:t>音调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995801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574675" y="116632"/>
            <a:ext cx="8001000" cy="1216025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zh-CN" altLang="en-US" dirty="0" smtClean="0"/>
              <a:t>听觉掩蔽效应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" y="1545977"/>
            <a:ext cx="8000999" cy="4763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71417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Text Box 2"/>
          <p:cNvSpPr txBox="1">
            <a:spLocks noChangeArrowheads="1"/>
          </p:cNvSpPr>
          <p:nvPr/>
        </p:nvSpPr>
        <p:spPr bwMode="auto">
          <a:xfrm>
            <a:off x="762000" y="990600"/>
            <a:ext cx="1724025" cy="938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  <a:defRPr/>
            </a:pPr>
            <a:r>
              <a:rPr lang="zh-CN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华文行楷" pitchFamily="2" charset="-122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39534413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副标题 1"/>
          <p:cNvSpPr>
            <a:spLocks noGrp="1"/>
          </p:cNvSpPr>
          <p:nvPr>
            <p:ph type="subTitle" idx="1"/>
          </p:nvPr>
        </p:nvSpPr>
        <p:spPr>
          <a:xfrm>
            <a:off x="1066800" y="3356992"/>
            <a:ext cx="7010400" cy="2681064"/>
          </a:xfrm>
        </p:spPr>
        <p:txBody>
          <a:bodyPr/>
          <a:lstStyle/>
          <a:p>
            <a:r>
              <a:rPr lang="zh-CN" altLang="en-US" sz="3200" b="1" dirty="0" smtClean="0"/>
              <a:t>薛向阳</a:t>
            </a:r>
            <a:endParaRPr lang="en-US" altLang="zh-CN" sz="3200" b="1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邮件：</a:t>
            </a:r>
            <a:r>
              <a:rPr lang="en-US" altLang="zh-CN" dirty="0" smtClean="0"/>
              <a:t>xyxue@fudan.edu.cn</a:t>
            </a:r>
          </a:p>
          <a:p>
            <a:r>
              <a:rPr lang="en-US" altLang="zh-CN" dirty="0" smtClean="0"/>
              <a:t>QQ</a:t>
            </a:r>
            <a:r>
              <a:rPr lang="zh-CN" altLang="en-US" dirty="0" smtClean="0"/>
              <a:t>：</a:t>
            </a:r>
            <a:r>
              <a:rPr lang="en-US" altLang="zh-CN" dirty="0"/>
              <a:t>1340825338</a:t>
            </a:r>
            <a:endParaRPr lang="en-US" altLang="zh-CN" dirty="0" smtClean="0"/>
          </a:p>
          <a:p>
            <a:r>
              <a:rPr lang="zh-CN" altLang="en-US" dirty="0" smtClean="0"/>
              <a:t>办公室：计算机楼</a:t>
            </a:r>
            <a:r>
              <a:rPr lang="en-US" altLang="zh-CN" dirty="0" smtClean="0"/>
              <a:t>408</a:t>
            </a:r>
            <a:r>
              <a:rPr lang="zh-CN" altLang="en-US" dirty="0" smtClean="0"/>
              <a:t>房间</a:t>
            </a:r>
            <a:endParaRPr lang="en-US" altLang="zh-CN" dirty="0" smtClean="0"/>
          </a:p>
        </p:txBody>
      </p:sp>
      <p:sp>
        <p:nvSpPr>
          <p:cNvPr id="3075" name="标题 3"/>
          <p:cNvSpPr>
            <a:spLocks noGrp="1"/>
          </p:cNvSpPr>
          <p:nvPr>
            <p:ph type="ctrTitle"/>
          </p:nvPr>
        </p:nvSpPr>
        <p:spPr>
          <a:xfrm>
            <a:off x="683568" y="1556792"/>
            <a:ext cx="7772400" cy="1371600"/>
          </a:xfrm>
        </p:spPr>
        <p:txBody>
          <a:bodyPr>
            <a:normAutofit/>
          </a:bodyPr>
          <a:lstStyle/>
          <a:p>
            <a:r>
              <a:rPr lang="zh-CN" altLang="en-US" sz="5400" b="1" dirty="0" smtClean="0"/>
              <a:t>语音信号处理：声学基础</a:t>
            </a:r>
          </a:p>
        </p:txBody>
      </p:sp>
    </p:spTree>
    <p:extLst>
      <p:ext uri="{BB962C8B-B14F-4D97-AF65-F5344CB8AC3E}">
        <p14:creationId xmlns:p14="http://schemas.microsoft.com/office/powerpoint/2010/main" val="425337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 txBox="1">
            <a:spLocks/>
          </p:cNvSpPr>
          <p:nvPr/>
        </p:nvSpPr>
        <p:spPr>
          <a:xfrm>
            <a:off x="395536" y="1178024"/>
            <a:ext cx="8348662" cy="5347320"/>
          </a:xfrm>
          <a:prstGeom prst="rect">
            <a:avLst/>
          </a:prstGeom>
        </p:spPr>
        <p:txBody>
          <a:bodyPr/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600"/>
              </a:spcAft>
            </a:pPr>
            <a:r>
              <a:rPr lang="zh-CN" altLang="en-US" sz="2800" b="1" dirty="0" smtClean="0">
                <a:solidFill>
                  <a:srgbClr val="FF0000"/>
                </a:solidFill>
              </a:rPr>
              <a:t>发音语音学</a:t>
            </a:r>
            <a:r>
              <a:rPr lang="zh-CN" altLang="en-US" sz="2800" dirty="0" smtClean="0"/>
              <a:t>（</a:t>
            </a:r>
            <a:r>
              <a:rPr lang="en-US" altLang="zh-CN" sz="2800" dirty="0" smtClean="0"/>
              <a:t>Articulatory phonetics</a:t>
            </a:r>
            <a:r>
              <a:rPr lang="zh-CN" altLang="en-US" sz="2800" dirty="0" smtClean="0"/>
              <a:t>）</a:t>
            </a:r>
            <a:endParaRPr lang="en-US" altLang="zh-CN" sz="2800" dirty="0" smtClean="0"/>
          </a:p>
          <a:p>
            <a:pPr lvl="1" fontAlgn="auto">
              <a:spcAft>
                <a:spcPts val="600"/>
              </a:spcAft>
            </a:pPr>
            <a:r>
              <a:rPr lang="zh-CN" altLang="en-US" dirty="0" smtClean="0"/>
              <a:t>从生理角度研究语音，认识语音的发音部位和发音方法</a:t>
            </a:r>
            <a:endParaRPr lang="en-US" altLang="zh-CN" dirty="0" smtClean="0"/>
          </a:p>
          <a:p>
            <a:pPr fontAlgn="auto">
              <a:spcAft>
                <a:spcPts val="600"/>
              </a:spcAft>
            </a:pPr>
            <a:r>
              <a:rPr lang="zh-CN" altLang="en-US" sz="2800" dirty="0" smtClean="0"/>
              <a:t>声学语音学（</a:t>
            </a:r>
            <a:r>
              <a:rPr lang="en-US" altLang="zh-CN" sz="2800" dirty="0" smtClean="0"/>
              <a:t>Acoustic phonetics</a:t>
            </a:r>
            <a:r>
              <a:rPr lang="zh-CN" altLang="en-US" sz="2800" dirty="0" smtClean="0"/>
              <a:t>）</a:t>
            </a:r>
            <a:endParaRPr lang="en-US" altLang="zh-CN" sz="2800" dirty="0" smtClean="0"/>
          </a:p>
          <a:p>
            <a:pPr lvl="1" fontAlgn="auto">
              <a:spcAft>
                <a:spcPts val="600"/>
              </a:spcAft>
            </a:pPr>
            <a:r>
              <a:rPr lang="zh-CN" altLang="en-US" dirty="0" smtClean="0"/>
              <a:t>研究语音的物理性质，并考察语音物理性质和发音器官之间关系</a:t>
            </a:r>
            <a:endParaRPr lang="en-US" altLang="zh-CN" dirty="0" smtClean="0"/>
          </a:p>
          <a:p>
            <a:pPr fontAlgn="auto">
              <a:spcAft>
                <a:spcPts val="600"/>
              </a:spcAft>
            </a:pPr>
            <a:r>
              <a:rPr lang="zh-CN" altLang="en-US" sz="2800" b="1" dirty="0" smtClean="0">
                <a:solidFill>
                  <a:srgbClr val="FF0000"/>
                </a:solidFill>
              </a:rPr>
              <a:t>听觉语音学</a:t>
            </a:r>
            <a:r>
              <a:rPr lang="zh-CN" altLang="en-US" sz="2800" dirty="0" smtClean="0"/>
              <a:t>和心理语言学（</a:t>
            </a:r>
            <a:r>
              <a:rPr lang="en-US" altLang="zh-CN" sz="2800" dirty="0" smtClean="0"/>
              <a:t>Auditory phonetics and psycholinguistics</a:t>
            </a:r>
            <a:r>
              <a:rPr lang="zh-CN" altLang="en-US" sz="2800" dirty="0" smtClean="0"/>
              <a:t>）</a:t>
            </a:r>
            <a:endParaRPr lang="en-US" altLang="zh-CN" sz="2800" dirty="0" smtClean="0"/>
          </a:p>
          <a:p>
            <a:pPr lvl="1" fontAlgn="auto">
              <a:spcAft>
                <a:spcPts val="600"/>
              </a:spcAft>
            </a:pPr>
            <a:r>
              <a:rPr lang="zh-CN" altLang="en-US" dirty="0" smtClean="0"/>
              <a:t>语言的传递从大脑开始，又到大脑结束。以大脑为研究对象，探索大脑通过什么步骤或什么方式发出和接收语音，语言信息以什么形式在大脑的什么部位存储起来等；还要研究人耳的构造以及人耳是如何传递声波的。</a:t>
            </a: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574675" y="188641"/>
            <a:ext cx="8001000" cy="72008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zh-CN" altLang="en-US" dirty="0" smtClean="0"/>
              <a:t>语音学（</a:t>
            </a:r>
            <a:r>
              <a:rPr lang="en-US" altLang="zh-CN" dirty="0" smtClean="0"/>
              <a:t>Phonetics</a:t>
            </a:r>
            <a:r>
              <a:rPr lang="zh-CN" altLang="en-US" dirty="0" smtClean="0"/>
              <a:t>）三个分支</a:t>
            </a:r>
          </a:p>
        </p:txBody>
      </p:sp>
    </p:spTree>
    <p:extLst>
      <p:ext uri="{BB962C8B-B14F-4D97-AF65-F5344CB8AC3E}">
        <p14:creationId xmlns:p14="http://schemas.microsoft.com/office/powerpoint/2010/main" val="27913140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116632"/>
            <a:ext cx="8534400" cy="792162"/>
          </a:xfrm>
        </p:spPr>
        <p:txBody>
          <a:bodyPr/>
          <a:lstStyle/>
          <a:p>
            <a:pPr algn="ctr"/>
            <a:r>
              <a:rPr lang="zh-CN" altLang="en-US" dirty="0"/>
              <a:t>内容提要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3200" b="1" dirty="0" smtClean="0">
                <a:solidFill>
                  <a:srgbClr val="FF0000"/>
                </a:solidFill>
              </a:rPr>
              <a:t>发音器官与部位</a:t>
            </a:r>
            <a:endParaRPr lang="en-US" altLang="zh-CN" sz="3200" b="1" dirty="0" smtClean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3200" dirty="0"/>
              <a:t>语音</a:t>
            </a:r>
            <a:r>
              <a:rPr lang="zh-CN" altLang="en-US" sz="3200" dirty="0" smtClean="0"/>
              <a:t>产生与分类</a:t>
            </a:r>
            <a:endParaRPr lang="en-US" altLang="zh-CN" sz="3200" dirty="0" smtClean="0"/>
          </a:p>
          <a:p>
            <a:pPr>
              <a:lnSpc>
                <a:spcPct val="200000"/>
              </a:lnSpc>
            </a:pPr>
            <a:r>
              <a:rPr lang="zh-CN" altLang="en-US" sz="3200" dirty="0"/>
              <a:t>语谱</a:t>
            </a:r>
            <a:r>
              <a:rPr lang="zh-CN" altLang="en-US" sz="3200" dirty="0" smtClean="0"/>
              <a:t>图</a:t>
            </a:r>
            <a:r>
              <a:rPr lang="zh-CN" altLang="en-US" sz="3200" dirty="0"/>
              <a:t>及</a:t>
            </a:r>
            <a:r>
              <a:rPr lang="zh-CN" altLang="en-US" sz="3200" dirty="0" smtClean="0"/>
              <a:t>音素</a:t>
            </a:r>
            <a:endParaRPr lang="en-US" altLang="zh-CN" sz="3200" dirty="0" smtClean="0"/>
          </a:p>
          <a:p>
            <a:pPr>
              <a:lnSpc>
                <a:spcPct val="200000"/>
              </a:lnSpc>
            </a:pPr>
            <a:r>
              <a:rPr lang="zh-CN" altLang="en-US" sz="3200" dirty="0"/>
              <a:t>语音信号感知</a:t>
            </a:r>
          </a:p>
        </p:txBody>
      </p:sp>
    </p:spTree>
    <p:extLst>
      <p:ext uri="{BB962C8B-B14F-4D97-AF65-F5344CB8AC3E}">
        <p14:creationId xmlns:p14="http://schemas.microsoft.com/office/powerpoint/2010/main" val="17622654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881" y="980728"/>
            <a:ext cx="6886575" cy="573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04" y="4513312"/>
            <a:ext cx="2012032" cy="2012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2618211" y="116632"/>
            <a:ext cx="389080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fontAlgn="auto" hangingPunct="1">
              <a:spcAft>
                <a:spcPts val="0"/>
              </a:spcAft>
            </a:pPr>
            <a:r>
              <a:rPr lang="zh-CN" altLang="en-US" sz="36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从解剖角度</a:t>
            </a:r>
            <a:r>
              <a:rPr lang="zh-CN" altLang="en-US" sz="3600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看</a:t>
            </a:r>
            <a:r>
              <a:rPr lang="zh-CN" altLang="en-US" sz="36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发</a:t>
            </a:r>
            <a:r>
              <a:rPr lang="zh-CN" altLang="en-US" sz="3600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音</a:t>
            </a:r>
            <a:endParaRPr lang="en-US" altLang="zh-CN" sz="36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28909" y="4941168"/>
            <a:ext cx="415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肺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27306" y="3429000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喉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10895" y="255561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声道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76256" y="1650286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鼻腔</a:t>
            </a:r>
            <a:endParaRPr lang="zh-CN" alt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6255572" y="208233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上腭</a:t>
            </a:r>
            <a:endParaRPr lang="zh-CN" alt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6153012" y="256490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唇</a:t>
            </a:r>
            <a:endParaRPr lang="zh-CN" alt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6372200" y="299695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舌</a:t>
            </a:r>
            <a:endParaRPr lang="zh-CN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6516216" y="373851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声带</a:t>
            </a:r>
            <a:endParaRPr lang="zh-CN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6644078" y="462467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胸腔</a:t>
            </a:r>
            <a:endParaRPr lang="zh-CN" alt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181580" y="557994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横膈膜</a:t>
            </a:r>
            <a:endParaRPr lang="zh-CN" alt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4192989" y="625879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腹部</a:t>
            </a:r>
            <a:endParaRPr lang="zh-CN" alt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1312669" y="98072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口腔</a:t>
            </a:r>
            <a:endParaRPr lang="zh-CN" alt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1719068" y="141277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盖膜</a:t>
            </a:r>
            <a:endParaRPr lang="zh-CN" alt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1547664" y="191683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咽头</a:t>
            </a:r>
            <a:endParaRPr lang="zh-CN" alt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1403648" y="237036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会厌</a:t>
            </a:r>
            <a:endParaRPr lang="zh-CN" alt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1331640" y="278092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食道</a:t>
            </a:r>
            <a:endParaRPr lang="zh-CN" alt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1528693" y="327569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气管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834707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p#ln-01 20150309">
  <a:themeElements>
    <a:clrScheme name="平衡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平衡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平衡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490</TotalTime>
  <Words>1463</Words>
  <Application>Microsoft Office PowerPoint</Application>
  <PresentationFormat>全屏显示(4:3)</PresentationFormat>
  <Paragraphs>238</Paragraphs>
  <Slides>53</Slides>
  <Notes>2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53</vt:i4>
      </vt:variant>
    </vt:vector>
  </HeadingPairs>
  <TitlesOfParts>
    <vt:vector size="56" baseType="lpstr">
      <vt:lpstr>sp#ln-01 20150309</vt:lpstr>
      <vt:lpstr>Equation</vt:lpstr>
      <vt:lpstr>公式</vt:lpstr>
      <vt:lpstr>知识点复习</vt:lpstr>
      <vt:lpstr>PowerPoint 演示文稿</vt:lpstr>
      <vt:lpstr>构建Dataset</vt:lpstr>
      <vt:lpstr>PowerPoint 演示文稿</vt:lpstr>
      <vt:lpstr>课程项目</vt:lpstr>
      <vt:lpstr>语音信号处理：声学基础</vt:lpstr>
      <vt:lpstr>PowerPoint 演示文稿</vt:lpstr>
      <vt:lpstr>内容提要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内容提要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内容提要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内容提要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语音信号处理</dc:title>
  <dc:creator>xyxue</dc:creator>
  <cp:lastModifiedBy>xyxue</cp:lastModifiedBy>
  <cp:revision>84</cp:revision>
  <dcterms:created xsi:type="dcterms:W3CDTF">2015-03-07T03:20:22Z</dcterms:created>
  <dcterms:modified xsi:type="dcterms:W3CDTF">2015-04-13T12:18:01Z</dcterms:modified>
</cp:coreProperties>
</file>